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04EDA-9884-48FC-951D-4CD547151FC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29D47-C9C9-4AD6-891B-27C294658E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A119F4-BC10-41A2-8BEA-457AD66129F1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09558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3B7CA1-DB09-40D1-85E6-B5C98C90875C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64013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8814"/>
            <a:endParaRPr lang="en-US" altLang="en-US" dirty="0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ED09D0-7EB9-422C-B8B9-99B70B498FCE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21452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B0FA65-4010-4766-B968-FEEFE8764ED5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6948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0AB51A-4158-4106-B924-CD1AF5D67E65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12930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5BACC3-C044-403F-B97C-393E85FC6FBD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65435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0809DE-BCB6-405C-85EE-B648C2DB7285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09442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185138-B07F-49E7-83CD-2F54FF0CDBBB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64761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4EF24D-ABEE-4F40-A3BD-FD39639231BD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90185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9FF230-21E0-4DDF-B9D4-F63CD741614A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25600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710294-8153-4239-94C8-D55197C3F1C0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515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461395-06C0-4F9D-B09B-F0DA0EDE45E1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87012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856D30-B7DD-4F4C-B860-5440FBF0D592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18884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278E88-71F3-4588-B0F0-90BA791D606F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07921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4097"/>
            <a:endParaRPr lang="en-US" altLang="en-US" dirty="0" smtClean="0"/>
          </a:p>
          <a:p>
            <a:pPr defTabSz="904097"/>
            <a:endParaRPr lang="en-US" altLang="en-US" dirty="0" smtClean="0"/>
          </a:p>
          <a:p>
            <a:pPr defTabSz="904097"/>
            <a:endParaRPr lang="en-US" alt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EBF57F-04B9-404F-A4AC-B3EDD3CB1F59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10949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0AD716-676E-48DD-9D85-199F4C0BA2B1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87870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 </a:t>
            </a:r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F6B000-6B59-4190-B0E1-80C2DA0A954C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43347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A17CE9-D103-4B4E-B6BA-275AD286354A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58285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6F9ACC-4E0A-4327-8D34-BB06AA9E8BFE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01831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FEBA5C-44E0-4C52-B2F0-4B8EA759BBC5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88947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5E7E93-1B21-4B13-8108-4987663A5845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61938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8814"/>
            <a:endParaRPr lang="en-US" altLang="en-US" dirty="0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E903A2-941F-45EC-BC1D-2AEE8EB7A975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540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95CD2D-2736-4DF6-9BAD-17A07A248F3D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91668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8814"/>
            <a:endParaRPr lang="en-US" altLang="en-US" dirty="0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233639-D5A0-46DA-B98D-6D763F198B8F}" type="slidenum">
              <a:rPr lang="en-US" altLang="en-US" sz="1200"/>
              <a:pPr/>
              <a:t>30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44939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61E4CF-5524-4363-975D-3A8129930A1C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027165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64F663-1B4C-48FC-863A-439316DCB37E}" type="slidenum">
              <a:rPr lang="en-US" altLang="en-US" sz="1200"/>
              <a:pPr/>
              <a:t>32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39136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74693A-2DD4-4995-AED9-2FC9B0C15745}" type="slidenum">
              <a:rPr lang="en-US" altLang="en-US" sz="1200"/>
              <a:pPr/>
              <a:t>33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30836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DFBD6B-4A61-488A-A284-C92EC173338D}" type="slidenum">
              <a:rPr lang="en-US" altLang="en-US" sz="1200"/>
              <a:pPr/>
              <a:t>34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46290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C5CA66-6042-4008-886A-22CA98796E95}" type="slidenum">
              <a:rPr lang="en-US" altLang="en-US" sz="1200"/>
              <a:pPr/>
              <a:t>35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769930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A1CC73-71B4-424D-95F8-45DA3781CE14}" type="slidenum">
              <a:rPr lang="en-US" altLang="en-US" sz="1200"/>
              <a:pPr/>
              <a:t>36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94400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457E4A-2F5A-4507-BAB4-19129A1A88C2}" type="slidenum">
              <a:rPr lang="en-US" altLang="en-US" sz="1200"/>
              <a:pPr/>
              <a:t>37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480908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C5C913-AD2D-4568-AFFB-5A05698B1BCF}" type="slidenum">
              <a:rPr lang="en-US" altLang="en-US" sz="1200"/>
              <a:pPr/>
              <a:t>38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48062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5A27BF-3EE1-4E13-8C3D-B81CAB3FB67B}" type="slidenum">
              <a:rPr lang="en-US" altLang="en-US" sz="1200"/>
              <a:pPr/>
              <a:t>39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5141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8ECB09-FE1D-4B0E-9684-94DD14369BC3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075238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E7B908-3094-44D1-BAF7-708EFC8F0BCB}" type="slidenum">
              <a:rPr lang="en-US" altLang="en-US" sz="1200"/>
              <a:pPr/>
              <a:t>40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604075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0E63CF-BE79-46B1-B221-B0DB120252E2}" type="slidenum">
              <a:rPr lang="en-US" altLang="en-US" sz="1200"/>
              <a:pPr/>
              <a:t>41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417833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79905C-587D-462E-A5E7-CBA603231787}" type="slidenum">
              <a:rPr lang="en-US" altLang="en-US" sz="1200"/>
              <a:pPr/>
              <a:t>42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063364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589A46-AB79-44A3-9ECC-1CB12E4C6304}" type="slidenum">
              <a:rPr lang="en-US" altLang="en-US" sz="1200"/>
              <a:pPr/>
              <a:t>43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193045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AC4A93-44F5-4FB4-B484-8DDD3A839025}" type="slidenum">
              <a:rPr lang="en-US" altLang="en-US" sz="1200"/>
              <a:pPr/>
              <a:t>44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512393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4B4177-4DA5-4331-B76E-BF3EC96CE403}" type="slidenum">
              <a:rPr lang="en-US" altLang="en-US" sz="1200"/>
              <a:pPr/>
              <a:t>45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233667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EB9639-9652-4FCF-8F3A-C314951E6E4E}" type="slidenum">
              <a:rPr lang="en-US" altLang="en-US" sz="1200"/>
              <a:pPr/>
              <a:t>46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55423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439877-A761-4FCC-979C-0C96112946A3}" type="slidenum">
              <a:rPr lang="en-US" altLang="en-US" sz="1200"/>
              <a:pPr/>
              <a:t>47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711584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1CB127-A4F8-4A4E-84E6-0EA697D36625}" type="slidenum">
              <a:rPr lang="en-US" altLang="en-US" sz="1200"/>
              <a:pPr/>
              <a:t>48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860776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3F6579-36AD-4D15-BBFE-6999E2347F40}" type="slidenum">
              <a:rPr lang="en-US" altLang="en-US" sz="1200"/>
              <a:pPr/>
              <a:t>49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4759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606E35-129B-4DCF-97FE-1EE9331302E7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100827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08EAE2-AB14-499C-ABC6-69510904403B}" type="slidenum">
              <a:rPr lang="en-US" altLang="en-US" sz="1200"/>
              <a:pPr/>
              <a:t>50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352876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ED8975-7508-45EB-B074-6B71DD5D0299}" type="slidenum">
              <a:rPr lang="en-US" altLang="en-US" sz="1200"/>
              <a:pPr/>
              <a:t>51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211622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347C6B-824C-41F4-B1FF-FB657DE7E693}" type="slidenum">
              <a:rPr lang="en-US" altLang="en-US" sz="1200"/>
              <a:pPr/>
              <a:t>52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530974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24DA77-EE49-4990-8188-4B52694559A5}" type="slidenum">
              <a:rPr lang="en-US" altLang="en-US" sz="1200"/>
              <a:pPr/>
              <a:t>53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720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3FC888-116E-40D6-92ED-850BD1CD5899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59672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15CF4D-259E-4965-998B-D124E373F60E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33107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BC19F6-1009-457F-81F2-C498A55822BB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43460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8814"/>
            <a:endParaRPr lang="en-US" altLang="en-US" dirty="0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5856" indent="-283022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08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4921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7756" indent="-226417" defTabSz="92296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0591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425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260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9094" indent="-226417" defTabSz="9229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4D2ABC-818D-40B6-9199-C439355CE7FF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Bonita USD Feb 28, 2014                                       Lead Technology Teachers Training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0492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5CAB-7984-41F9-B281-2C4389EFD34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329E-2D37-4279-9A3E-D0461ECC2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5CAB-7984-41F9-B281-2C4389EFD34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329E-2D37-4279-9A3E-D0461ECC2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5CAB-7984-41F9-B281-2C4389EFD34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329E-2D37-4279-9A3E-D0461ECC2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5CAB-7984-41F9-B281-2C4389EFD34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329E-2D37-4279-9A3E-D0461ECC2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5CAB-7984-41F9-B281-2C4389EFD34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329E-2D37-4279-9A3E-D0461ECC2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5CAB-7984-41F9-B281-2C4389EFD34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329E-2D37-4279-9A3E-D0461ECC2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5CAB-7984-41F9-B281-2C4389EFD34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329E-2D37-4279-9A3E-D0461ECC2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5CAB-7984-41F9-B281-2C4389EFD34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329E-2D37-4279-9A3E-D0461ECC2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5CAB-7984-41F9-B281-2C4389EFD34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329E-2D37-4279-9A3E-D0461ECC2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5CAB-7984-41F9-B281-2C4389EFD34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329E-2D37-4279-9A3E-D0461ECC2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5CAB-7984-41F9-B281-2C4389EFD34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329E-2D37-4279-9A3E-D0461ECC2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5CAB-7984-41F9-B281-2C4389EFD343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3329E-2D37-4279-9A3E-D0461ECC22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caltac@ets.or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aliforniatac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aliforniatac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68375"/>
            <a:ext cx="9144000" cy="1470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Test Administration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5586" name="Picture 2" descr="http://ucanr.org/blogs/wat/blogfiles/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14600"/>
            <a:ext cx="3305175" cy="329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 txBox="1">
            <a:spLocks/>
          </p:cNvSpPr>
          <p:nvPr/>
        </p:nvSpPr>
        <p:spPr bwMode="auto">
          <a:xfrm>
            <a:off x="0" y="7620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Administrator Home Page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828800"/>
            <a:ext cx="79248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2600" dirty="0">
              <a:latin typeface="+mn-lt"/>
            </a:endParaRPr>
          </a:p>
        </p:txBody>
      </p:sp>
      <p:sp>
        <p:nvSpPr>
          <p:cNvPr id="68612" name="Content Placeholder 2"/>
          <p:cNvSpPr txBox="1">
            <a:spLocks/>
          </p:cNvSpPr>
          <p:nvPr/>
        </p:nvSpPr>
        <p:spPr bwMode="auto">
          <a:xfrm>
            <a:off x="228600" y="1676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600">
                <a:latin typeface="Arial" panose="020B0604020202020204" pitchFamily="34" charset="0"/>
              </a:rPr>
              <a:t>After you log in, you will see the home page of the TA Interface.</a:t>
            </a:r>
          </a:p>
        </p:txBody>
      </p:sp>
      <p:sp>
        <p:nvSpPr>
          <p:cNvPr id="68613" name="TextBox 10"/>
          <p:cNvSpPr txBox="1">
            <a:spLocks noChangeArrowheads="1"/>
          </p:cNvSpPr>
          <p:nvPr/>
        </p:nvSpPr>
        <p:spPr bwMode="auto">
          <a:xfrm>
            <a:off x="304800" y="2743200"/>
            <a:ext cx="453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>
                <a:solidFill>
                  <a:srgbClr val="000000"/>
                </a:solidFill>
              </a:rPr>
              <a:t>Figure 1. Before Starting a Test Session</a:t>
            </a:r>
          </a:p>
        </p:txBody>
      </p:sp>
      <p:sp>
        <p:nvSpPr>
          <p:cNvPr id="68614" name="TextBox 11"/>
          <p:cNvSpPr txBox="1">
            <a:spLocks noChangeArrowheads="1"/>
          </p:cNvSpPr>
          <p:nvPr/>
        </p:nvSpPr>
        <p:spPr bwMode="auto">
          <a:xfrm>
            <a:off x="341313" y="4343400"/>
            <a:ext cx="4348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>
                <a:solidFill>
                  <a:srgbClr val="000000"/>
                </a:solidFill>
              </a:rPr>
              <a:t>Figure 2. After Starting a Test Session</a:t>
            </a:r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52425" y="3314700"/>
            <a:ext cx="8439150" cy="6477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61950" y="4933950"/>
            <a:ext cx="8420100" cy="6286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3"/>
          <p:cNvSpPr txBox="1">
            <a:spLocks/>
          </p:cNvSpPr>
          <p:nvPr/>
        </p:nvSpPr>
        <p:spPr bwMode="auto">
          <a:xfrm>
            <a:off x="0" y="7620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Starting a Test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828800"/>
            <a:ext cx="79248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2600" dirty="0">
              <a:latin typeface="+mn-lt"/>
            </a:endParaRPr>
          </a:p>
        </p:txBody>
      </p:sp>
      <p:sp>
        <p:nvSpPr>
          <p:cNvPr id="27653" name="Content Placeholder 2"/>
          <p:cNvSpPr txBox="1">
            <a:spLocks/>
          </p:cNvSpPr>
          <p:nvPr/>
        </p:nvSpPr>
        <p:spPr bwMode="auto">
          <a:xfrm>
            <a:off x="304800" y="15240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600" dirty="0">
                <a:latin typeface="Arial" pitchFamily="34" charset="0"/>
              </a:rPr>
              <a:t>Using the TA Interface (not TIDE), TAs must start a test session before students can log in to a test. </a:t>
            </a:r>
          </a:p>
          <a:p>
            <a:pPr marL="5715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600" dirty="0">
                <a:latin typeface="Arial" pitchFamily="34" charset="0"/>
              </a:rPr>
              <a:t>A test can be selected by selecting the checkbox next to the test’s name.</a:t>
            </a:r>
          </a:p>
          <a:p>
            <a:pPr marL="461963" indent="-45720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en-US" sz="2600" dirty="0">
              <a:latin typeface="Arial" charset="0"/>
            </a:endParaRPr>
          </a:p>
        </p:txBody>
      </p:sp>
      <p:pic>
        <p:nvPicPr>
          <p:cNvPr id="6963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87249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1676400"/>
            <a:ext cx="8229600" cy="43434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To log in to the FT, each student will need:</a:t>
            </a:r>
          </a:p>
          <a:p>
            <a:pPr marL="914400" lvl="2" indent="-457200">
              <a:spcBef>
                <a:spcPct val="0"/>
              </a:spcBef>
              <a:buFont typeface="Arial" pitchFamily="34" charset="0"/>
              <a:buChar char="−"/>
              <a:defRPr/>
            </a:pPr>
            <a:r>
              <a:rPr lang="en-US" altLang="en-US" u="sng" dirty="0" smtClean="0"/>
              <a:t>Confirmation Code</a:t>
            </a:r>
            <a:r>
              <a:rPr lang="en-US" altLang="en-US" dirty="0" smtClean="0"/>
              <a:t>: Student’s legal first name </a:t>
            </a:r>
            <a:r>
              <a:rPr lang="en-US" altLang="en-US" b="1" dirty="0" smtClean="0"/>
              <a:t>as spelled in CALPADS</a:t>
            </a:r>
          </a:p>
          <a:p>
            <a:pPr marL="914400" lvl="2" indent="-457200">
              <a:spcBef>
                <a:spcPct val="0"/>
              </a:spcBef>
              <a:buFont typeface="Arial" pitchFamily="34" charset="0"/>
              <a:buChar char="−"/>
              <a:defRPr/>
            </a:pPr>
            <a:r>
              <a:rPr lang="en-US" altLang="en-US" u="sng" dirty="0" smtClean="0"/>
              <a:t>State-SSID</a:t>
            </a:r>
            <a:r>
              <a:rPr lang="en-US" altLang="en-US" dirty="0" smtClean="0"/>
              <a:t>: State abbreviation (CA) followed by a hyphen and the student’s Statewide Student Identifier</a:t>
            </a:r>
          </a:p>
          <a:p>
            <a:pPr marL="914400" lvl="2" indent="-457200">
              <a:spcBef>
                <a:spcPct val="0"/>
              </a:spcBef>
              <a:buFont typeface="Arial" pitchFamily="34" charset="0"/>
              <a:buChar char="−"/>
              <a:defRPr/>
            </a:pPr>
            <a:r>
              <a:rPr lang="en-US" altLang="en-US" u="sng" dirty="0" smtClean="0"/>
              <a:t>Session ID</a:t>
            </a:r>
            <a:endParaRPr lang="en-US" altLang="en-US" dirty="0" smtClean="0"/>
          </a:p>
          <a:p>
            <a:pPr marL="457200" lvl="1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70659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39763"/>
          </a:xfrm>
        </p:spPr>
        <p:txBody>
          <a:bodyPr/>
          <a:lstStyle/>
          <a:p>
            <a:r>
              <a:rPr lang="en-US" altLang="en-US" smtClean="0"/>
              <a:t>Student Login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50085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495800"/>
            <a:ext cx="31242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Note: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TAs must follow the “DFA SAY” script exactly each time a test is administered. Refer to the DFA section of the Test Administration Manual.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1752600"/>
            <a:ext cx="8229600" cy="44196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TAs need to provide students with the Test Session ID, SSID, and confirmation code (CALPADS student first name) for login.</a:t>
            </a:r>
          </a:p>
          <a:p>
            <a:pPr marL="914400" lvl="2" indent="-457200">
              <a:spcBef>
                <a:spcPct val="0"/>
              </a:spcBef>
              <a:buFont typeface="Arial" pitchFamily="34" charset="0"/>
              <a:buChar char="−"/>
              <a:defRPr/>
            </a:pPr>
            <a:r>
              <a:rPr lang="en-US" sz="2200" dirty="0" smtClean="0">
                <a:solidFill>
                  <a:srgbClr val="00B050"/>
                </a:solidFill>
              </a:rPr>
              <a:t>District Office will provide stickers with Student’s First name, State SSID </a:t>
            </a:r>
            <a:r>
              <a:rPr lang="en-US" sz="2000" dirty="0" smtClean="0">
                <a:solidFill>
                  <a:srgbClr val="00B050"/>
                </a:solidFill>
              </a:rPr>
              <a:t>*secondary schools will provide district with teacher name for printing (English?)</a:t>
            </a:r>
          </a:p>
          <a:p>
            <a:pPr marL="914400" lvl="2" indent="-457200">
              <a:spcBef>
                <a:spcPct val="0"/>
              </a:spcBef>
              <a:buFont typeface="Arial" pitchFamily="34" charset="0"/>
              <a:buChar char="−"/>
              <a:defRPr/>
            </a:pPr>
            <a:r>
              <a:rPr lang="en-US" sz="2200" dirty="0" smtClean="0"/>
              <a:t>TAs may write the Test Session ID on the board or where students can see it.</a:t>
            </a:r>
          </a:p>
          <a:p>
            <a:pPr marL="914400" lvl="2" indent="-457200">
              <a:spcBef>
                <a:spcPct val="0"/>
              </a:spcBef>
              <a:buFont typeface="Arial" pitchFamily="34" charset="0"/>
              <a:buChar char="−"/>
              <a:defRPr/>
            </a:pPr>
            <a:r>
              <a:rPr lang="en-US" sz="2200" dirty="0" smtClean="0"/>
              <a:t>Make sure students know the Test Session ID must be entered </a:t>
            </a:r>
            <a:r>
              <a:rPr lang="en-US" sz="2200" b="1" dirty="0" smtClean="0"/>
              <a:t>exactly </a:t>
            </a:r>
            <a:r>
              <a:rPr lang="en-US" sz="2200" dirty="0" smtClean="0"/>
              <a:t>as it is written, without extra spaces or characters.</a:t>
            </a:r>
            <a:endParaRPr lang="en-US" altLang="en-US" sz="2200" dirty="0" smtClean="0"/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 smtClean="0">
                <a:solidFill>
                  <a:srgbClr val="FF0000"/>
                </a:solidFill>
              </a:rPr>
              <a:t>NOTE: </a:t>
            </a:r>
            <a:r>
              <a:rPr lang="en-US" altLang="en-US" sz="2200" dirty="0" smtClean="0"/>
              <a:t>Student personal information is secure and must be collected at the end of a test session and destroyed at the end of testing.</a:t>
            </a:r>
          </a:p>
        </p:txBody>
      </p:sp>
      <p:sp>
        <p:nvSpPr>
          <p:cNvPr id="71683" name="Title 4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39763"/>
          </a:xfrm>
        </p:spPr>
        <p:txBody>
          <a:bodyPr/>
          <a:lstStyle/>
          <a:p>
            <a:r>
              <a:rPr lang="en-US" altLang="en-US" smtClean="0"/>
              <a:t>Distributing Student Login Information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3"/>
          <p:cNvSpPr>
            <a:spLocks noGrp="1"/>
          </p:cNvSpPr>
          <p:nvPr>
            <p:ph type="title"/>
          </p:nvPr>
        </p:nvSpPr>
        <p:spPr>
          <a:xfrm>
            <a:off x="0" y="884238"/>
            <a:ext cx="9144000" cy="639762"/>
          </a:xfrm>
        </p:spPr>
        <p:txBody>
          <a:bodyPr/>
          <a:lstStyle/>
          <a:p>
            <a:r>
              <a:rPr lang="en-US" altLang="en-US" smtClean="0"/>
              <a:t>Approving Students for Testing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5800" y="1752600"/>
            <a:ext cx="8229600" cy="4343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dirty="0" smtClean="0"/>
              <a:t>TAs can either select [</a:t>
            </a:r>
            <a:r>
              <a:rPr lang="en-US" sz="2400" b="1" dirty="0" smtClean="0"/>
              <a:t>Approve</a:t>
            </a:r>
            <a:r>
              <a:rPr lang="en-US" sz="2400" dirty="0" smtClean="0"/>
              <a:t>] for each individual student (recommended) or select [</a:t>
            </a:r>
            <a:r>
              <a:rPr lang="en-US" sz="2400" b="1" dirty="0" smtClean="0"/>
              <a:t>Approve All Students</a:t>
            </a:r>
            <a:r>
              <a:rPr lang="en-US" sz="2400" dirty="0" smtClean="0"/>
              <a:t>]. </a:t>
            </a:r>
          </a:p>
          <a:p>
            <a:pPr lvl="1"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Reminder: </a:t>
            </a:r>
            <a:r>
              <a:rPr lang="en-US" sz="2200" dirty="0" smtClean="0"/>
              <a:t>If any student’s test settings are incorrect, do NOT approve that student. </a:t>
            </a:r>
          </a:p>
          <a:p>
            <a:pPr>
              <a:defRPr/>
            </a:pPr>
            <a:r>
              <a:rPr lang="en-US" sz="2400" dirty="0" smtClean="0"/>
              <a:t>To refresh the list of students awaiting approval at any time, select the [</a:t>
            </a:r>
            <a:r>
              <a:rPr lang="en-US" sz="2400" b="1" dirty="0" smtClean="0"/>
              <a:t>Refresh</a:t>
            </a:r>
            <a:r>
              <a:rPr lang="en-US" sz="2400" dirty="0" smtClean="0"/>
              <a:t>] button at the top of the pop-up window.</a:t>
            </a:r>
            <a:endParaRPr lang="en-US" altLang="en-US" sz="2400" dirty="0" smtClean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422"/>
          <a:stretch>
            <a:fillRect/>
          </a:stretch>
        </p:blipFill>
        <p:spPr bwMode="auto">
          <a:xfrm>
            <a:off x="838200" y="4876800"/>
            <a:ext cx="7766050" cy="155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 txBox="1">
            <a:spLocks/>
          </p:cNvSpPr>
          <p:nvPr/>
        </p:nvSpPr>
        <p:spPr bwMode="auto">
          <a:xfrm>
            <a:off x="0" y="9144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Settings and Accommodations</a:t>
            </a:r>
          </a:p>
        </p:txBody>
      </p:sp>
      <p:sp>
        <p:nvSpPr>
          <p:cNvPr id="75779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75780" name="Content Placeholder 2"/>
          <p:cNvSpPr txBox="1">
            <a:spLocks/>
          </p:cNvSpPr>
          <p:nvPr/>
        </p:nvSpPr>
        <p:spPr bwMode="auto">
          <a:xfrm>
            <a:off x="304800" y="20574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Confirm or select settings.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Select [</a:t>
            </a:r>
            <a:r>
              <a:rPr lang="en-US" altLang="en-US" sz="2000" b="1">
                <a:latin typeface="Arial" panose="020B0604020202020204" pitchFamily="34" charset="0"/>
              </a:rPr>
              <a:t>Set</a:t>
            </a:r>
            <a:r>
              <a:rPr lang="en-US" altLang="en-US" sz="2000">
                <a:latin typeface="Arial" panose="020B0604020202020204" pitchFamily="34" charset="0"/>
              </a:rPr>
              <a:t>] to confirm the current test settings and return to the list of students awaiting approval. You will still have to approve the student for testing.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Select [</a:t>
            </a:r>
            <a:r>
              <a:rPr lang="en-US" altLang="en-US" sz="2000" b="1">
                <a:latin typeface="Arial" panose="020B0604020202020204" pitchFamily="34" charset="0"/>
              </a:rPr>
              <a:t>Set &amp; Approve</a:t>
            </a:r>
            <a:r>
              <a:rPr lang="en-US" altLang="en-US" sz="2000">
                <a:latin typeface="Arial" panose="020B0604020202020204" pitchFamily="34" charset="0"/>
              </a:rPr>
              <a:t>] to establish the updated settings and approve the student for testing.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Select [</a:t>
            </a:r>
            <a:r>
              <a:rPr lang="en-US" altLang="en-US" sz="2000" b="1">
                <a:latin typeface="Arial" panose="020B0604020202020204" pitchFamily="34" charset="0"/>
              </a:rPr>
              <a:t>Cancel</a:t>
            </a:r>
            <a:r>
              <a:rPr lang="en-US" altLang="en-US" sz="2000">
                <a:latin typeface="Arial" panose="020B0604020202020204" pitchFamily="34" charset="0"/>
              </a:rPr>
              <a:t>] if you want to return to the Approvals and Student Test Settings screen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41148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572000" y="5867400"/>
            <a:ext cx="4067175" cy="5905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3"/>
          <p:cNvSpPr txBox="1">
            <a:spLocks/>
          </p:cNvSpPr>
          <p:nvPr/>
        </p:nvSpPr>
        <p:spPr bwMode="auto">
          <a:xfrm>
            <a:off x="0" y="7620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 Student Progress</a:t>
            </a:r>
          </a:p>
        </p:txBody>
      </p:sp>
      <p:sp>
        <p:nvSpPr>
          <p:cNvPr id="76803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84597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Content Placeholder 2"/>
          <p:cNvSpPr txBox="1">
            <a:spLocks/>
          </p:cNvSpPr>
          <p:nvPr/>
        </p:nvSpPr>
        <p:spPr bwMode="auto">
          <a:xfrm>
            <a:off x="533400" y="16764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The “Students in Your Test Session” table displays students who have logged in and been approved for testing.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3"/>
          <p:cNvSpPr txBox="1">
            <a:spLocks/>
          </p:cNvSpPr>
          <p:nvPr/>
        </p:nvSpPr>
        <p:spPr bwMode="auto">
          <a:xfrm>
            <a:off x="0" y="7620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Pausing Tests</a:t>
            </a:r>
          </a:p>
        </p:txBody>
      </p:sp>
      <p:sp>
        <p:nvSpPr>
          <p:cNvPr id="77827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524000"/>
            <a:ext cx="8382000" cy="5105400"/>
          </a:xfrm>
          <a:prstGeom prst="rect">
            <a:avLst/>
          </a:prstGeom>
          <a:ln>
            <a:noFill/>
          </a:ln>
        </p:spPr>
        <p:txBody>
          <a:bodyPr>
            <a:normAutofit fontScale="85000" lnSpcReduction="20000"/>
          </a:bodyPr>
          <a:lstStyle/>
          <a:p>
            <a:pPr lvl="1" indent="-45720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altLang="en-US" sz="2800" dirty="0">
                <a:latin typeface="+mj-lt"/>
                <a:cs typeface="Times New Roman" pitchFamily="18" charset="0"/>
              </a:rPr>
              <a:t>Through the TA Interface, TAs may:</a:t>
            </a:r>
          </a:p>
          <a:p>
            <a:pPr lvl="2" indent="-45720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/>
            </a:pPr>
            <a:r>
              <a:rPr lang="en-US" altLang="en-US" sz="2800" dirty="0">
                <a:latin typeface="+mj-lt"/>
                <a:cs typeface="Times New Roman" pitchFamily="18" charset="0"/>
              </a:rPr>
              <a:t>Stop an entire session; or </a:t>
            </a:r>
          </a:p>
          <a:p>
            <a:pPr lvl="2" indent="-45720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/>
            </a:pPr>
            <a:r>
              <a:rPr lang="en-US" altLang="en-US" sz="2800" dirty="0">
                <a:latin typeface="+mj-lt"/>
                <a:cs typeface="Times New Roman" pitchFamily="18" charset="0"/>
              </a:rPr>
              <a:t>Pause individual student tests.</a:t>
            </a:r>
          </a:p>
          <a:p>
            <a:pPr lvl="1" indent="-45720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altLang="en-US" sz="2800" dirty="0">
                <a:latin typeface="+mj-lt"/>
                <a:cs typeface="Times New Roman" pitchFamily="18" charset="0"/>
              </a:rPr>
              <a:t>Users should exit or log out of the Test Administrator Interface only after stopping the test session. </a:t>
            </a:r>
          </a:p>
          <a:p>
            <a:pPr lvl="1" indent="-45720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altLang="en-US" sz="2800" dirty="0">
                <a:latin typeface="+mj-lt"/>
                <a:cs typeface="Times New Roman" pitchFamily="18" charset="0"/>
              </a:rPr>
              <a:t>If there is a technical issue (i.e. power outage or network failure), students will be logged out and the test will automatically be paused. </a:t>
            </a:r>
          </a:p>
          <a:p>
            <a:pPr lvl="1" indent="-45720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altLang="en-US" sz="2800" dirty="0">
                <a:latin typeface="+mj-lt"/>
                <a:cs typeface="Times New Roman" pitchFamily="18" charset="0"/>
              </a:rPr>
              <a:t>Regardless of when or how users log out or navigate away from the Test Administrator Interface, student data will NOT be lost. </a:t>
            </a:r>
          </a:p>
          <a:p>
            <a:pPr marL="0" lvl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Note: </a:t>
            </a:r>
            <a:r>
              <a:rPr lang="en-US" altLang="en-US" sz="2800" dirty="0">
                <a:latin typeface="+mj-lt"/>
                <a:cs typeface="Times New Roman" pitchFamily="18" charset="0"/>
              </a:rPr>
              <a:t>If a test is paused for any reason or length of time, the student must log in again to resume testing. Highlighted text and item notes </a:t>
            </a:r>
            <a:r>
              <a:rPr lang="en-US" altLang="en-US" sz="2800" u="sng" dirty="0">
                <a:latin typeface="+mj-lt"/>
                <a:cs typeface="Times New Roman" pitchFamily="18" charset="0"/>
              </a:rPr>
              <a:t>will not</a:t>
            </a:r>
            <a:r>
              <a:rPr lang="en-US" altLang="en-US" sz="2800" dirty="0">
                <a:latin typeface="+mj-lt"/>
                <a:cs typeface="Times New Roman" pitchFamily="18" charset="0"/>
              </a:rPr>
              <a:t> be preserved.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1981200"/>
            <a:ext cx="8153400" cy="4191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During the field test, if testing is paused for more than 20 minutes, the student is:</a:t>
            </a:r>
          </a:p>
          <a:p>
            <a:pPr marL="920750" lvl="2" indent="-463550">
              <a:buFont typeface="Arial" pitchFamily="34" charset="0"/>
              <a:buChar char="−"/>
              <a:defRPr/>
            </a:pPr>
            <a:r>
              <a:rPr lang="en-US" altLang="en-US" dirty="0" smtClean="0"/>
              <a:t>Presented with the test page containing the test item he or she was last working on (if page contains at least 1 unanswered item) </a:t>
            </a:r>
            <a:r>
              <a:rPr lang="en-US" altLang="en-US" b="1" u="sng" dirty="0" smtClean="0"/>
              <a:t>OR</a:t>
            </a:r>
          </a:p>
          <a:p>
            <a:pPr marL="920750" lvl="2" indent="-463550">
              <a:buFont typeface="Arial" pitchFamily="34" charset="0"/>
              <a:buChar char="−"/>
              <a:defRPr/>
            </a:pPr>
            <a:r>
              <a:rPr lang="en-US" altLang="en-US" dirty="0" smtClean="0"/>
              <a:t>Presented with the next test page (if all items on the previous test page were answered); </a:t>
            </a:r>
          </a:p>
          <a:p>
            <a:pPr marL="920750" lvl="2" indent="-463550">
              <a:buFont typeface="Arial" pitchFamily="34" charset="0"/>
              <a:buChar char="−"/>
              <a:defRPr/>
            </a:pPr>
            <a:r>
              <a:rPr lang="en-US" altLang="en-US" dirty="0" smtClean="0"/>
              <a:t>NOT permitted to review or change any test items on previous test pages. </a:t>
            </a:r>
          </a:p>
        </p:txBody>
      </p:sp>
      <p:sp>
        <p:nvSpPr>
          <p:cNvPr id="78851" name="Title 4"/>
          <p:cNvSpPr>
            <a:spLocks noGrp="1"/>
          </p:cNvSpPr>
          <p:nvPr>
            <p:ph type="title"/>
          </p:nvPr>
        </p:nvSpPr>
        <p:spPr>
          <a:xfrm>
            <a:off x="0" y="1036638"/>
            <a:ext cx="9144000" cy="639762"/>
          </a:xfrm>
        </p:spPr>
        <p:txBody>
          <a:bodyPr/>
          <a:lstStyle/>
          <a:p>
            <a:r>
              <a:rPr lang="en-US" altLang="en-US" smtClean="0"/>
              <a:t>Pause Rules During the Field Test: Non–Performance Task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2286000"/>
            <a:ext cx="8229600" cy="41148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There is no pause rule for the performance task.</a:t>
            </a:r>
          </a:p>
          <a:p>
            <a:pPr marL="920750" lvl="2" indent="-463550">
              <a:buFont typeface="Arial" pitchFamily="34" charset="0"/>
              <a:buChar char="−"/>
              <a:defRPr/>
            </a:pPr>
            <a:r>
              <a:rPr lang="en-US" altLang="en-US" dirty="0" smtClean="0"/>
              <a:t>Even if a test is paused for 20 minutes or more, the student can return to the current section and continue. </a:t>
            </a:r>
          </a:p>
          <a:p>
            <a:pPr marL="692150" lvl="1" indent="-4635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ELA PTs are divided into 2 parts. After a student completes Part 1, he or she cannot return to it.  </a:t>
            </a:r>
          </a:p>
          <a:p>
            <a:pPr marL="920750" lvl="2" indent="-463550">
              <a:spcBef>
                <a:spcPct val="0"/>
              </a:spcBef>
              <a:buFont typeface="Arial" pitchFamily="34" charset="0"/>
              <a:buChar char="−"/>
              <a:defRPr/>
            </a:pPr>
            <a:endParaRPr lang="en-US" altLang="en-US" sz="2200" dirty="0" smtClean="0"/>
          </a:p>
        </p:txBody>
      </p:sp>
      <p:sp>
        <p:nvSpPr>
          <p:cNvPr id="79875" name="Title 4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639763"/>
          </a:xfrm>
        </p:spPr>
        <p:txBody>
          <a:bodyPr/>
          <a:lstStyle/>
          <a:p>
            <a:r>
              <a:rPr lang="en-US" altLang="en-US" smtClean="0"/>
              <a:t>Pause Rules During the Field Test: Performance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5800" y="1981200"/>
            <a:ext cx="8229600" cy="3657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Tests and PTs will be presented in up to three separate tests.</a:t>
            </a:r>
          </a:p>
          <a:p>
            <a:pPr marL="914400" lvl="2" indent="-457200">
              <a:spcBef>
                <a:spcPct val="0"/>
              </a:spcBef>
              <a:buFont typeface="Arial" pitchFamily="34" charset="0"/>
              <a:buChar char="−"/>
              <a:defRPr/>
            </a:pPr>
            <a:r>
              <a:rPr lang="en-US" altLang="en-US" dirty="0" smtClean="0"/>
              <a:t>For 95%, 3 tests total: 2 condensed tests (ELA and math) and 1 PT</a:t>
            </a:r>
          </a:p>
          <a:p>
            <a:pPr marL="914400" lvl="2" indent="-457200">
              <a:spcBef>
                <a:spcPct val="0"/>
              </a:spcBef>
              <a:buFont typeface="Arial" pitchFamily="34" charset="0"/>
              <a:buChar char="−"/>
              <a:defRPr/>
            </a:pPr>
            <a:r>
              <a:rPr lang="en-US" altLang="en-US" dirty="0" smtClean="0"/>
              <a:t>For 5%, 2 tests total: 1 test (ELA OR Math) and 1 PT in same content area</a:t>
            </a:r>
          </a:p>
          <a:p>
            <a:pPr marL="914400" lvl="2" indent="-457200">
              <a:spcBef>
                <a:spcPct val="0"/>
              </a:spcBef>
              <a:buFont typeface="Arial" pitchFamily="34" charset="0"/>
              <a:buChar char="−"/>
              <a:defRPr/>
            </a:pPr>
            <a:r>
              <a:rPr lang="en-US" altLang="en-US" dirty="0" smtClean="0"/>
              <a:t>ELA PTs have 2 parts; math PTs have 1 part</a:t>
            </a:r>
          </a:p>
          <a:p>
            <a:pPr marL="914400" lvl="2" indent="-457200">
              <a:spcBef>
                <a:spcPct val="0"/>
              </a:spcBef>
              <a:buFont typeface="Arial" pitchFamily="34" charset="0"/>
              <a:buChar char="−"/>
              <a:defRPr/>
            </a:pPr>
            <a:r>
              <a:rPr lang="en-US" altLang="en-US" b="1" dirty="0" smtClean="0"/>
              <a:t>Reminder: </a:t>
            </a:r>
            <a:r>
              <a:rPr lang="en-US" altLang="en-US" dirty="0" smtClean="0"/>
              <a:t>Overall testing time will be the same, regardless of content assignment (approximately 3.5–4 hours).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57347" name="Title 4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639763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Scheduling Testing Time: </a:t>
            </a:r>
            <a:br>
              <a:rPr lang="en-US" altLang="en-US" smtClean="0"/>
            </a:br>
            <a:r>
              <a:rPr lang="en-US" altLang="en-US" smtClean="0"/>
              <a:t>Things to Note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1600200"/>
            <a:ext cx="8229600" cy="44196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As a security measure, students are automatically logged out of the test after 20 minutes of inactivity.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Activity means: 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2400" dirty="0" smtClean="0"/>
              <a:t>Selecting an answer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2400" dirty="0" smtClean="0"/>
              <a:t>Using a navigation option in the test (i.e. selecting [</a:t>
            </a:r>
            <a:r>
              <a:rPr lang="en-US" altLang="en-US" sz="2400" b="1" dirty="0" smtClean="0"/>
              <a:t>Next</a:t>
            </a:r>
            <a:r>
              <a:rPr lang="en-US" altLang="en-US" sz="2400" dirty="0" smtClean="0"/>
              <a:t>] or [</a:t>
            </a:r>
            <a:r>
              <a:rPr lang="en-US" altLang="en-US" sz="2400" b="1" dirty="0" smtClean="0"/>
              <a:t>Back</a:t>
            </a:r>
            <a:r>
              <a:rPr lang="en-US" altLang="en-US" sz="2400" dirty="0" smtClean="0"/>
              <a:t>], using the Past/Marked Questions drop-down list)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NOTE: </a:t>
            </a:r>
            <a:r>
              <a:rPr lang="en-US" altLang="en-US" sz="2400" dirty="0" smtClean="0"/>
              <a:t>Moving the mouse or selecting an empty space on the screen is </a:t>
            </a:r>
            <a:r>
              <a:rPr lang="en-US" altLang="en-US" sz="2400" b="1" u="sng" dirty="0" smtClean="0"/>
              <a:t>NOT</a:t>
            </a:r>
            <a:r>
              <a:rPr lang="en-US" altLang="en-US" sz="2400" dirty="0" smtClean="0"/>
              <a:t> considered activity.</a:t>
            </a:r>
          </a:p>
        </p:txBody>
      </p:sp>
      <p:sp>
        <p:nvSpPr>
          <p:cNvPr id="80899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39763"/>
          </a:xfrm>
        </p:spPr>
        <p:txBody>
          <a:bodyPr/>
          <a:lstStyle/>
          <a:p>
            <a:r>
              <a:rPr lang="en-US" altLang="en-US" smtClean="0"/>
              <a:t>Test Timeout Due to Inactivity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2133600"/>
            <a:ext cx="8229600" cy="4191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Before the system logs out, a warning message will be displayed. </a:t>
            </a:r>
          </a:p>
          <a:p>
            <a:pPr marL="920750" lvl="2" indent="-463550">
              <a:buFont typeface="Arial" pitchFamily="34" charset="0"/>
              <a:buChar char="−"/>
              <a:defRPr/>
            </a:pPr>
            <a:r>
              <a:rPr lang="en-US" altLang="en-US" dirty="0" smtClean="0"/>
              <a:t>If a student does NOT select [</a:t>
            </a:r>
            <a:r>
              <a:rPr lang="en-US" altLang="en-US" b="1" dirty="0" smtClean="0"/>
              <a:t>Ok</a:t>
            </a:r>
            <a:r>
              <a:rPr lang="en-US" altLang="en-US" dirty="0" smtClean="0"/>
              <a:t>] within 30 seconds, the student will be logged out.</a:t>
            </a:r>
          </a:p>
          <a:p>
            <a:pPr marL="920750" lvl="2" indent="-463550">
              <a:buFont typeface="Arial" pitchFamily="34" charset="0"/>
              <a:buChar char="−"/>
              <a:defRPr/>
            </a:pPr>
            <a:r>
              <a:rPr lang="en-US" altLang="en-US" dirty="0" smtClean="0"/>
              <a:t>Selecting [</a:t>
            </a:r>
            <a:r>
              <a:rPr lang="en-US" altLang="en-US" b="1" dirty="0" smtClean="0"/>
              <a:t>Ok</a:t>
            </a:r>
            <a:r>
              <a:rPr lang="en-US" altLang="en-US" dirty="0" smtClean="0"/>
              <a:t>] will restart the 20 minute inactivity timer.</a:t>
            </a:r>
          </a:p>
        </p:txBody>
      </p:sp>
      <p:sp>
        <p:nvSpPr>
          <p:cNvPr id="81923" name="Title 4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639763"/>
          </a:xfrm>
        </p:spPr>
        <p:txBody>
          <a:bodyPr/>
          <a:lstStyle/>
          <a:p>
            <a:r>
              <a:rPr lang="en-US" altLang="en-US" smtClean="0"/>
              <a:t>Test Timeout Due to Inactivity (cont.)</a:t>
            </a:r>
          </a:p>
        </p:txBody>
      </p:sp>
      <p:pic>
        <p:nvPicPr>
          <p:cNvPr id="81924" name="Picture 4" descr="timeo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5791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3"/>
          <p:cNvSpPr txBox="1">
            <a:spLocks/>
          </p:cNvSpPr>
          <p:nvPr/>
        </p:nvSpPr>
        <p:spPr bwMode="auto">
          <a:xfrm>
            <a:off x="0" y="7620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Stopping Tests: Entire Session</a:t>
            </a:r>
          </a:p>
        </p:txBody>
      </p:sp>
      <p:sp>
        <p:nvSpPr>
          <p:cNvPr id="82947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82948" name="Content Placeholder 2"/>
          <p:cNvSpPr txBox="1">
            <a:spLocks/>
          </p:cNvSpPr>
          <p:nvPr/>
        </p:nvSpPr>
        <p:spPr bwMode="auto">
          <a:xfrm>
            <a:off x="533400" y="16002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To stop the session (and pause tests for all students in the session):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200">
                <a:latin typeface="Arial" panose="020B0604020202020204" pitchFamily="34" charset="0"/>
              </a:rPr>
              <a:t>Select the [</a:t>
            </a:r>
            <a:r>
              <a:rPr lang="en-US" altLang="en-US" sz="2200" b="1">
                <a:latin typeface="Arial" panose="020B0604020202020204" pitchFamily="34" charset="0"/>
              </a:rPr>
              <a:t>Stop Session</a:t>
            </a:r>
            <a:r>
              <a:rPr lang="en-US" altLang="en-US" sz="2200">
                <a:latin typeface="Arial" panose="020B0604020202020204" pitchFamily="34" charset="0"/>
              </a:rPr>
              <a:t>] button in the upper-left corner of the screen. An “Important!” box will appear, requesting verification to end the session and log students out.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–"/>
            </a:pPr>
            <a:endParaRPr lang="en-US" altLang="en-US" sz="190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90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–"/>
            </a:pPr>
            <a:endParaRPr lang="en-US" altLang="en-US" sz="190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altLang="en-US" sz="2200">
                <a:latin typeface="Arial" panose="020B0604020202020204" pitchFamily="34" charset="0"/>
              </a:rPr>
              <a:t>Select [</a:t>
            </a:r>
            <a:r>
              <a:rPr lang="en-US" altLang="en-US" sz="2200" b="1">
                <a:latin typeface="Arial" panose="020B0604020202020204" pitchFamily="34" charset="0"/>
              </a:rPr>
              <a:t>OK</a:t>
            </a:r>
            <a:r>
              <a:rPr lang="en-US" altLang="en-US" sz="2200">
                <a:latin typeface="Arial" panose="020B0604020202020204" pitchFamily="34" charset="0"/>
              </a:rPr>
              <a:t>] to continue or [</a:t>
            </a:r>
            <a:r>
              <a:rPr lang="en-US" altLang="en-US" sz="2200" b="1">
                <a:latin typeface="Arial" panose="020B0604020202020204" pitchFamily="34" charset="0"/>
              </a:rPr>
              <a:t>Cancel</a:t>
            </a:r>
            <a:r>
              <a:rPr lang="en-US" altLang="en-US" sz="2200">
                <a:latin typeface="Arial" panose="020B0604020202020204" pitchFamily="34" charset="0"/>
              </a:rPr>
              <a:t>] to keep the test session open.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429000"/>
            <a:ext cx="6413500" cy="4572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 txBox="1">
            <a:spLocks/>
          </p:cNvSpPr>
          <p:nvPr/>
        </p:nvSpPr>
        <p:spPr bwMode="auto">
          <a:xfrm>
            <a:off x="0" y="7620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Pausing Tests: Individual Students</a:t>
            </a:r>
          </a:p>
        </p:txBody>
      </p:sp>
      <p:sp>
        <p:nvSpPr>
          <p:cNvPr id="83971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600200"/>
            <a:ext cx="8382000" cy="28194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3550" indent="-4635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000" dirty="0">
                <a:latin typeface="Arial" pitchFamily="34" charset="0"/>
              </a:rPr>
              <a:t>TAs may pause an individual student’s test in the Students in Your Test Session table. </a:t>
            </a:r>
          </a:p>
          <a:p>
            <a:pPr marL="914400" indent="-463550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US" sz="2800" dirty="0">
                <a:latin typeface="Arial" pitchFamily="34" charset="0"/>
              </a:rPr>
              <a:t>This will not affect other students’ tests.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90488" y="3962400"/>
            <a:ext cx="8963025" cy="17526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  <p:sp>
        <p:nvSpPr>
          <p:cNvPr id="9" name="Rectangle 8"/>
          <p:cNvSpPr/>
          <p:nvPr/>
        </p:nvSpPr>
        <p:spPr>
          <a:xfrm>
            <a:off x="7467600" y="4495800"/>
            <a:ext cx="914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3"/>
          <p:cNvSpPr txBox="1">
            <a:spLocks/>
          </p:cNvSpPr>
          <p:nvPr/>
        </p:nvSpPr>
        <p:spPr bwMode="auto">
          <a:xfrm>
            <a:off x="0" y="7620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View of Testing</a:t>
            </a:r>
          </a:p>
        </p:txBody>
      </p:sp>
      <p:sp>
        <p:nvSpPr>
          <p:cNvPr id="84995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209800"/>
            <a:ext cx="3124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j-lt"/>
              </a:rPr>
              <a:t>When the secure browser is launched, it opens to this page. 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657600" y="2186058"/>
            <a:ext cx="4852988" cy="345274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3"/>
          <p:cNvSpPr txBox="1">
            <a:spLocks/>
          </p:cNvSpPr>
          <p:nvPr/>
        </p:nvSpPr>
        <p:spPr bwMode="auto">
          <a:xfrm>
            <a:off x="0" y="1019175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View of Testing: </a:t>
            </a:r>
          </a:p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Verifying Information</a:t>
            </a:r>
          </a:p>
        </p:txBody>
      </p:sp>
      <p:sp>
        <p:nvSpPr>
          <p:cNvPr id="86019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2800"/>
            <a:ext cx="7964488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3"/>
          <p:cNvSpPr txBox="1">
            <a:spLocks/>
          </p:cNvSpPr>
          <p:nvPr/>
        </p:nvSpPr>
        <p:spPr bwMode="auto">
          <a:xfrm>
            <a:off x="0" y="10668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View of Testing: </a:t>
            </a:r>
          </a:p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Selection</a:t>
            </a:r>
          </a:p>
        </p:txBody>
      </p:sp>
      <p:sp>
        <p:nvSpPr>
          <p:cNvPr id="87043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71450" y="1990725"/>
            <a:ext cx="8801100" cy="357187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254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3"/>
          <p:cNvSpPr txBox="1">
            <a:spLocks/>
          </p:cNvSpPr>
          <p:nvPr/>
        </p:nvSpPr>
        <p:spPr bwMode="auto">
          <a:xfrm>
            <a:off x="0" y="108585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View of Testing: </a:t>
            </a:r>
          </a:p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Administrator Approval</a:t>
            </a:r>
          </a:p>
        </p:txBody>
      </p:sp>
      <p:sp>
        <p:nvSpPr>
          <p:cNvPr id="88067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880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228850"/>
            <a:ext cx="45577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4514850"/>
            <a:ext cx="8229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3314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The student will see the display above while waiting for the Test Administrator to approve the request for entry into the session.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3"/>
          <p:cNvSpPr txBox="1">
            <a:spLocks/>
          </p:cNvSpPr>
          <p:nvPr/>
        </p:nvSpPr>
        <p:spPr bwMode="auto">
          <a:xfrm>
            <a:off x="0" y="9144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View of Testing: Is This Your Test?</a:t>
            </a:r>
          </a:p>
        </p:txBody>
      </p:sp>
      <p:sp>
        <p:nvSpPr>
          <p:cNvPr id="89091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914400" y="1945022"/>
            <a:ext cx="7134225" cy="437957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3"/>
          <p:cNvSpPr txBox="1">
            <a:spLocks/>
          </p:cNvSpPr>
          <p:nvPr/>
        </p:nvSpPr>
        <p:spPr bwMode="auto">
          <a:xfrm>
            <a:off x="0" y="104775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View of Testing: </a:t>
            </a:r>
          </a:p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Sound Check</a:t>
            </a:r>
          </a:p>
        </p:txBody>
      </p:sp>
      <p:sp>
        <p:nvSpPr>
          <p:cNvPr id="90115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371600" y="2009575"/>
            <a:ext cx="6553200" cy="46198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2057400"/>
            <a:ext cx="8229600" cy="47244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2600" dirty="0" smtClean="0"/>
              <a:t>Scheduling is a collaborative effort. </a:t>
            </a:r>
          </a:p>
          <a:p>
            <a:pPr>
              <a:defRPr/>
            </a:pPr>
            <a:r>
              <a:rPr lang="en-US" altLang="en-US" sz="2600" dirty="0" smtClean="0"/>
              <a:t>Each school is assigned a 6-week window.</a:t>
            </a:r>
          </a:p>
          <a:p>
            <a:pPr>
              <a:defRPr/>
            </a:pPr>
            <a:r>
              <a:rPr lang="en-US" altLang="en-US" sz="2600" b="1" dirty="0" smtClean="0"/>
              <a:t>Recommended: </a:t>
            </a:r>
            <a:r>
              <a:rPr lang="en-US" altLang="en-US" sz="2600" dirty="0" smtClean="0"/>
              <a:t>Test first, PT second.</a:t>
            </a:r>
          </a:p>
          <a:p>
            <a:pPr lvl="1">
              <a:defRPr/>
            </a:pPr>
            <a:r>
              <a:rPr lang="en-US" altLang="en-US" sz="2400" dirty="0" smtClean="0"/>
              <a:t>Classroom activity should be completed within 3 days prior to starting the PT.</a:t>
            </a:r>
          </a:p>
          <a:p>
            <a:pPr lvl="2">
              <a:spcBef>
                <a:spcPct val="0"/>
              </a:spcBef>
              <a:defRPr/>
            </a:pPr>
            <a:r>
              <a:rPr lang="en-US" altLang="en-US" sz="2200" dirty="0" smtClean="0"/>
              <a:t>ELA PTs have 2 parts and can be completed over 2 days.</a:t>
            </a:r>
          </a:p>
          <a:p>
            <a:pPr lvl="2">
              <a:spcBef>
                <a:spcPct val="0"/>
              </a:spcBef>
              <a:defRPr/>
            </a:pPr>
            <a:r>
              <a:rPr lang="en-US" altLang="en-US" sz="2200" dirty="0" smtClean="0"/>
              <a:t>Math PTs have 1 part and can be completed in 1 day.</a:t>
            </a:r>
          </a:p>
          <a:p>
            <a:pPr>
              <a:defRPr/>
            </a:pPr>
            <a:r>
              <a:rPr lang="en-US" altLang="en-US" sz="2400" b="1" dirty="0" smtClean="0"/>
              <a:t>Recommended: </a:t>
            </a:r>
            <a:r>
              <a:rPr lang="en-US" altLang="en-US" sz="2400" dirty="0" smtClean="0"/>
              <a:t>PT should not be administered on the same day as test. </a:t>
            </a:r>
          </a:p>
          <a:p>
            <a:pPr lvl="1">
              <a:defRPr/>
            </a:pPr>
            <a:endParaRPr lang="en-US" altLang="en-US" dirty="0" smtClean="0"/>
          </a:p>
        </p:txBody>
      </p:sp>
      <p:sp>
        <p:nvSpPr>
          <p:cNvPr id="59395" name="Title 4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639763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Scheduling Testing Time: </a:t>
            </a:r>
            <a:br>
              <a:rPr lang="en-US" altLang="en-US" smtClean="0"/>
            </a:br>
            <a:r>
              <a:rPr lang="en-US" altLang="en-US" smtClean="0"/>
              <a:t>Things to Note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3"/>
          <p:cNvSpPr txBox="1">
            <a:spLocks/>
          </p:cNvSpPr>
          <p:nvPr/>
        </p:nvSpPr>
        <p:spPr bwMode="auto">
          <a:xfrm>
            <a:off x="0" y="9906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View of Testing: </a:t>
            </a:r>
          </a:p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Instructions</a:t>
            </a:r>
          </a:p>
        </p:txBody>
      </p:sp>
      <p:sp>
        <p:nvSpPr>
          <p:cNvPr id="91139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9625"/>
            <a:ext cx="7086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3"/>
          <p:cNvSpPr txBox="1">
            <a:spLocks/>
          </p:cNvSpPr>
          <p:nvPr/>
        </p:nvSpPr>
        <p:spPr bwMode="auto">
          <a:xfrm>
            <a:off x="0" y="7620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Universal Tools</a:t>
            </a:r>
          </a:p>
        </p:txBody>
      </p:sp>
      <p:sp>
        <p:nvSpPr>
          <p:cNvPr id="92163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600200"/>
            <a:ext cx="8229600" cy="47244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5138" indent="-465138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600" dirty="0">
                <a:latin typeface="+mj-lt"/>
              </a:rPr>
              <a:t>All students have the ability to:</a:t>
            </a:r>
          </a:p>
          <a:p>
            <a:pPr marL="465138" indent="-4651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Highlight text in passages and test questions</a:t>
            </a:r>
          </a:p>
          <a:p>
            <a:pPr marL="465138" indent="-4651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Zoom in and out of test pages (affects all item content)</a:t>
            </a:r>
          </a:p>
          <a:p>
            <a:pPr marL="465138" indent="-4651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Mark specific items for review</a:t>
            </a:r>
          </a:p>
          <a:p>
            <a:pPr marL="465138" indent="-4651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Strikethrough (cross out answer options)</a:t>
            </a:r>
          </a:p>
          <a:p>
            <a:pPr marL="465138" indent="-4651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Use the Notepad or Calculator (depending on the test)</a:t>
            </a:r>
          </a:p>
          <a:p>
            <a:pPr marL="465138" indent="-46513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Use the [</a:t>
            </a:r>
            <a:r>
              <a:rPr lang="en-US" sz="2600" b="1" dirty="0">
                <a:latin typeface="+mj-lt"/>
              </a:rPr>
              <a:t>Expand</a:t>
            </a:r>
            <a:r>
              <a:rPr lang="en-US" sz="2600" dirty="0">
                <a:latin typeface="+mj-lt"/>
              </a:rPr>
              <a:t>] button to display a reading passage or a science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3"/>
          <p:cNvSpPr txBox="1">
            <a:spLocks/>
          </p:cNvSpPr>
          <p:nvPr/>
        </p:nvSpPr>
        <p:spPr bwMode="auto">
          <a:xfrm>
            <a:off x="0" y="7620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 Menus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828800"/>
            <a:ext cx="79248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2600" dirty="0">
              <a:latin typeface="+mn-lt"/>
            </a:endParaRPr>
          </a:p>
        </p:txBody>
      </p:sp>
      <p:sp>
        <p:nvSpPr>
          <p:cNvPr id="93188" name="Content Placeholder 2"/>
          <p:cNvSpPr txBox="1">
            <a:spLocks/>
          </p:cNvSpPr>
          <p:nvPr/>
        </p:nvSpPr>
        <p:spPr bwMode="auto">
          <a:xfrm>
            <a:off x="1447800" y="1752600"/>
            <a:ext cx="243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Context Menu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  <a:r>
              <a:rPr lang="en-US" altLang="en-US" sz="2000" b="1">
                <a:latin typeface="Arial" panose="020B0604020202020204" pitchFamily="34" charset="0"/>
              </a:rPr>
              <a:t>for Questions</a:t>
            </a:r>
          </a:p>
        </p:txBody>
      </p:sp>
      <p:sp>
        <p:nvSpPr>
          <p:cNvPr id="44038" name="Content Placeholder 2"/>
          <p:cNvSpPr txBox="1">
            <a:spLocks/>
          </p:cNvSpPr>
          <p:nvPr/>
        </p:nvSpPr>
        <p:spPr bwMode="auto">
          <a:xfrm>
            <a:off x="4953000" y="1752600"/>
            <a:ext cx="3048000" cy="76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latin typeface="+mj-lt"/>
              </a:rPr>
              <a:t>Context Menu for  </a:t>
            </a:r>
          </a:p>
          <a:p>
            <a:pPr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latin typeface="+mj-lt"/>
              </a:rPr>
              <a:t> Answer Options</a:t>
            </a:r>
            <a:r>
              <a:rPr lang="en-US" altLang="en-US" dirty="0" smtClean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9319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34290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2667000"/>
            <a:ext cx="239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3"/>
          <p:cNvSpPr txBox="1">
            <a:spLocks/>
          </p:cNvSpPr>
          <p:nvPr/>
        </p:nvSpPr>
        <p:spPr bwMode="auto">
          <a:xfrm>
            <a:off x="0" y="7620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Proceeding Through the Test</a:t>
            </a:r>
          </a:p>
        </p:txBody>
      </p:sp>
      <p:sp>
        <p:nvSpPr>
          <p:cNvPr id="94211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11" name="Picture 1" descr="Overview of Student Testing Site"/>
          <p:cNvPicPr>
            <a:picLocks noChangeAspect="1" noChangeArrowheads="1"/>
          </p:cNvPicPr>
          <p:nvPr/>
        </p:nvPicPr>
        <p:blipFill rotWithShape="1">
          <a:blip r:embed="rId3" cstate="print"/>
          <a:srcRect b="16434"/>
          <a:stretch/>
        </p:blipFill>
        <p:spPr bwMode="auto">
          <a:xfrm>
            <a:off x="1590675" y="1524000"/>
            <a:ext cx="5962650" cy="29718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</p:pic>
      <p:sp>
        <p:nvSpPr>
          <p:cNvPr id="94213" name="Content Placeholder 2"/>
          <p:cNvSpPr txBox="1">
            <a:spLocks/>
          </p:cNvSpPr>
          <p:nvPr/>
        </p:nvSpPr>
        <p:spPr bwMode="auto">
          <a:xfrm>
            <a:off x="441325" y="4495800"/>
            <a:ext cx="85502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To answer multiple-choice items, students must select the desired answer option or select the circle with A, B, C, or D.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To answer machine-scored constructed-response items, students need to carefully follow the instructions given for each question.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3"/>
          <p:cNvSpPr txBox="1">
            <a:spLocks/>
          </p:cNvSpPr>
          <p:nvPr/>
        </p:nvSpPr>
        <p:spPr bwMode="auto">
          <a:xfrm>
            <a:off x="0" y="7620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Reviewing Items</a:t>
            </a:r>
          </a:p>
        </p:txBody>
      </p:sp>
      <p:sp>
        <p:nvSpPr>
          <p:cNvPr id="95235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24000" y="3048000"/>
            <a:ext cx="6324601" cy="33188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133600" y="1600200"/>
            <a:ext cx="4908222" cy="120967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3"/>
          <p:cNvSpPr txBox="1">
            <a:spLocks/>
          </p:cNvSpPr>
          <p:nvPr/>
        </p:nvSpPr>
        <p:spPr bwMode="auto">
          <a:xfrm>
            <a:off x="0" y="7620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Ending the Test</a:t>
            </a:r>
          </a:p>
        </p:txBody>
      </p:sp>
      <p:sp>
        <p:nvSpPr>
          <p:cNvPr id="96259" name="Rectangle 1"/>
          <p:cNvSpPr>
            <a:spLocks noChangeArrowheads="1"/>
          </p:cNvSpPr>
          <p:nvPr/>
        </p:nvSpPr>
        <p:spPr bwMode="auto">
          <a:xfrm>
            <a:off x="609600" y="1828800"/>
            <a:ext cx="792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9986"/>
          <a:stretch/>
        </p:blipFill>
        <p:spPr bwMode="auto">
          <a:xfrm>
            <a:off x="1905000" y="1524000"/>
            <a:ext cx="5545138" cy="28956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572000"/>
            <a:ext cx="5626100" cy="19812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9" name="Rounded Rectangle 8"/>
          <p:cNvSpPr/>
          <p:nvPr/>
        </p:nvSpPr>
        <p:spPr>
          <a:xfrm>
            <a:off x="7010400" y="1676400"/>
            <a:ext cx="430213" cy="4206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6172200"/>
            <a:ext cx="822325" cy="2190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09600" y="1676400"/>
            <a:ext cx="8229600" cy="37338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Rule: </a:t>
            </a:r>
            <a:r>
              <a:rPr lang="en-US" altLang="en-US" dirty="0" smtClean="0"/>
              <a:t>A student’s field test remains active until the student completes and submits the test </a:t>
            </a:r>
            <a:r>
              <a:rPr lang="en-US" altLang="en-US" b="1" u="sng" dirty="0" smtClean="0"/>
              <a:t>OR</a:t>
            </a:r>
            <a:r>
              <a:rPr lang="en-US" altLang="en-US" dirty="0" smtClean="0"/>
              <a:t> when field test window closes. For the PT test, expiration comes after 10 calendar days. </a:t>
            </a:r>
            <a:r>
              <a:rPr lang="en-US" altLang="en-US" b="1" dirty="0" smtClean="0">
                <a:solidFill>
                  <a:srgbClr val="FF0000"/>
                </a:solidFill>
              </a:rPr>
              <a:t>Note: </a:t>
            </a:r>
            <a:r>
              <a:rPr lang="en-US" altLang="en-US" b="1" dirty="0" smtClean="0"/>
              <a:t>System limits are superseded by the assigned 6-week testing window, and do not extend beyond the official FT end date, June 6. 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Students are recommended to complete all FT components within 5 days of starting testing.</a:t>
            </a:r>
          </a:p>
        </p:txBody>
      </p:sp>
      <p:sp>
        <p:nvSpPr>
          <p:cNvPr id="97283" name="Title 4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39763"/>
          </a:xfrm>
        </p:spPr>
        <p:txBody>
          <a:bodyPr/>
          <a:lstStyle/>
          <a:p>
            <a:r>
              <a:rPr lang="en-US" altLang="en-US" dirty="0" smtClean="0"/>
              <a:t>Test Expiration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1981200"/>
            <a:ext cx="8229600" cy="47244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600" b="1" dirty="0" smtClean="0"/>
              <a:t>Classroom Activity Purpose: </a:t>
            </a:r>
            <a:r>
              <a:rPr lang="en-US" sz="2600" dirty="0" smtClean="0"/>
              <a:t>To provide students with important context, concepts, and key terms prior to taking the PT.</a:t>
            </a:r>
          </a:p>
          <a:p>
            <a:pPr>
              <a:defRPr/>
            </a:pPr>
            <a:r>
              <a:rPr lang="en-US" sz="2600" dirty="0" smtClean="0"/>
              <a:t>All students will have a classroom activity before they complete a PT in the assigned content area. </a:t>
            </a:r>
          </a:p>
          <a:p>
            <a:pPr>
              <a:defRPr/>
            </a:pPr>
            <a:r>
              <a:rPr lang="en-US" sz="2600" dirty="0" smtClean="0"/>
              <a:t>May be administered in a classroom or any other appropriate space.</a:t>
            </a:r>
          </a:p>
          <a:p>
            <a:pPr>
              <a:defRPr/>
            </a:pPr>
            <a:r>
              <a:rPr lang="en-US" sz="2600" dirty="0" smtClean="0"/>
              <a:t>May take place on a separate day from the PT.</a:t>
            </a:r>
          </a:p>
          <a:p>
            <a:pPr lvl="1">
              <a:defRPr/>
            </a:pPr>
            <a:r>
              <a:rPr lang="en-US" sz="2200" b="1" dirty="0" smtClean="0"/>
              <a:t>Recommended: </a:t>
            </a:r>
            <a:r>
              <a:rPr lang="en-US" sz="2200" dirty="0" smtClean="0"/>
              <a:t>No more than a 3-day lapse between the classroom activity and the PT administration.  </a:t>
            </a:r>
          </a:p>
          <a:p>
            <a:pPr>
              <a:defRPr/>
            </a:pPr>
            <a:r>
              <a:rPr lang="en-US" sz="2600" dirty="0" smtClean="0"/>
              <a:t>TA may need a chalkboard or dry-erase board.</a:t>
            </a:r>
            <a:r>
              <a:rPr lang="en-US" sz="2600" dirty="0" smtClean="0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98307" name="Title 5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639763"/>
          </a:xfrm>
        </p:spPr>
        <p:txBody>
          <a:bodyPr/>
          <a:lstStyle/>
          <a:p>
            <a:r>
              <a:rPr lang="en-US" altLang="en-US" smtClean="0"/>
              <a:t>Classroom Activity Administration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2057400"/>
            <a:ext cx="8229600" cy="4572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600" dirty="0" smtClean="0"/>
              <a:t>Computers, projectors, and other technology are allowed but not required for the classroom activity. </a:t>
            </a:r>
          </a:p>
          <a:p>
            <a:pPr>
              <a:defRPr/>
            </a:pPr>
            <a:r>
              <a:rPr lang="en-US" sz="2600" dirty="0" smtClean="0"/>
              <a:t>Involves the participation of </a:t>
            </a:r>
            <a:r>
              <a:rPr lang="en-US" sz="2600" b="1" dirty="0" smtClean="0"/>
              <a:t>all </a:t>
            </a:r>
            <a:r>
              <a:rPr lang="en-US" sz="2600" dirty="0" smtClean="0"/>
              <a:t>students in an instructional task.</a:t>
            </a:r>
          </a:p>
          <a:p>
            <a:pPr>
              <a:defRPr/>
            </a:pPr>
            <a:r>
              <a:rPr lang="en-US" sz="2600" dirty="0" smtClean="0"/>
              <a:t>PT will be completed by </a:t>
            </a:r>
            <a:r>
              <a:rPr lang="en-US" sz="2600" b="1" dirty="0" smtClean="0"/>
              <a:t>individual </a:t>
            </a:r>
            <a:r>
              <a:rPr lang="en-US" sz="2600" dirty="0" smtClean="0"/>
              <a:t>students in the computer-based test delivery system. </a:t>
            </a:r>
          </a:p>
          <a:p>
            <a:pPr>
              <a:defRPr/>
            </a:pPr>
            <a:r>
              <a:rPr lang="en-US" sz="2600" dirty="0" smtClean="0"/>
              <a:t>Students may take notes during the classroom activity, but the notes must be collected before proceeding to the PT.</a:t>
            </a:r>
          </a:p>
        </p:txBody>
      </p:sp>
      <p:sp>
        <p:nvSpPr>
          <p:cNvPr id="99331" name="Title 5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639763"/>
          </a:xfrm>
        </p:spPr>
        <p:txBody>
          <a:bodyPr/>
          <a:lstStyle/>
          <a:p>
            <a:r>
              <a:rPr lang="en-US" altLang="en-US" smtClean="0"/>
              <a:t>Classroom Activity Administration Guidelines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2057400"/>
            <a:ext cx="8229600" cy="44196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600" dirty="0" smtClean="0"/>
              <a:t>Designed to fit into a </a:t>
            </a:r>
            <a:r>
              <a:rPr lang="en-US" sz="2600" b="1" dirty="0" smtClean="0"/>
              <a:t>30-minute</a:t>
            </a:r>
            <a:r>
              <a:rPr lang="en-US" sz="2600" dirty="0" smtClean="0"/>
              <a:t> window.</a:t>
            </a:r>
          </a:p>
          <a:p>
            <a:pPr lvl="1">
              <a:defRPr/>
            </a:pPr>
            <a:r>
              <a:rPr lang="en-US" sz="2400" dirty="0" smtClean="0"/>
              <a:t>Will vary due to complexity of topic and individual student needs.</a:t>
            </a:r>
          </a:p>
          <a:p>
            <a:pPr>
              <a:defRPr/>
            </a:pPr>
            <a:r>
              <a:rPr lang="en-US" sz="2600" dirty="0" smtClean="0"/>
              <a:t>The SC should download the assigned classroom activity and provide to TAs at least 1–2 days prior.</a:t>
            </a:r>
          </a:p>
          <a:p>
            <a:pPr>
              <a:defRPr/>
            </a:pPr>
            <a:r>
              <a:rPr lang="en-US" sz="2600" dirty="0" smtClean="0"/>
              <a:t>After receiving the activity from the SC, the TA or classroom teacher should administer the classroom activity.   </a:t>
            </a:r>
          </a:p>
          <a:p>
            <a:pPr>
              <a:defRPr/>
            </a:pPr>
            <a:r>
              <a:rPr lang="en-US" sz="2600" dirty="0" smtClean="0"/>
              <a:t>Provide the appropriate accommodations for students who normally use them during instruction. </a:t>
            </a:r>
          </a:p>
        </p:txBody>
      </p:sp>
      <p:sp>
        <p:nvSpPr>
          <p:cNvPr id="100355" name="Title 5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639763"/>
          </a:xfrm>
        </p:spPr>
        <p:txBody>
          <a:bodyPr/>
          <a:lstStyle/>
          <a:p>
            <a:r>
              <a:rPr lang="en-US" altLang="en-US" smtClean="0"/>
              <a:t>Classroom Activity Administration Guidelines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2057400"/>
            <a:ext cx="8001000" cy="42672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Students taking CAPA </a:t>
            </a:r>
            <a:r>
              <a:rPr lang="en-US" altLang="en-US" u="sng" dirty="0" smtClean="0"/>
              <a:t>will</a:t>
            </a:r>
            <a:r>
              <a:rPr lang="en-US" altLang="en-US" dirty="0" smtClean="0"/>
              <a:t> appear in TIDE but should not be tested. 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English Learners in US schools for 12 months or less should not be given any ELA items.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SCs must ensure that TAs know which students are </a:t>
            </a:r>
            <a:r>
              <a:rPr lang="en-US" altLang="en-US" b="1" u="sng" dirty="0" smtClean="0"/>
              <a:t>not</a:t>
            </a:r>
            <a:r>
              <a:rPr lang="en-US" altLang="en-US" b="1" dirty="0" smtClean="0"/>
              <a:t> to take the FT.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Schedule activities for students not taking exam (or that finish early).</a:t>
            </a:r>
          </a:p>
          <a:p>
            <a:pPr marL="234950" indent="-463550">
              <a:spcBef>
                <a:spcPct val="0"/>
              </a:spcBef>
              <a:buFont typeface="Arial" panose="020B0604020202020204" pitchFamily="34" charset="0"/>
              <a:buChar char="−"/>
              <a:defRPr/>
            </a:pPr>
            <a:endParaRPr lang="en-US" altLang="en-US" dirty="0" smtClean="0"/>
          </a:p>
        </p:txBody>
      </p:sp>
      <p:sp>
        <p:nvSpPr>
          <p:cNvPr id="60419" name="Title 4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639763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Scheduling Considerations for Special 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1905000"/>
            <a:ext cx="8229600" cy="44196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600" dirty="0" smtClean="0"/>
              <a:t>(SCs)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600" b="1" dirty="0" smtClean="0"/>
              <a:t>Step 1: Identify the classroom activities for your school. </a:t>
            </a:r>
          </a:p>
          <a:p>
            <a:pPr>
              <a:defRPr/>
            </a:pPr>
            <a:r>
              <a:rPr lang="en-US" sz="2400" dirty="0" smtClean="0"/>
              <a:t>Assigned by grade for each individual school. </a:t>
            </a:r>
          </a:p>
          <a:p>
            <a:pPr>
              <a:defRPr/>
            </a:pPr>
            <a:r>
              <a:rPr lang="en-US" sz="2400" dirty="0" smtClean="0"/>
              <a:t>Assignments will be posted on </a:t>
            </a:r>
            <a:r>
              <a:rPr lang="en-US" sz="2400" smtClean="0"/>
              <a:t>the portal.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Locate your state and then use the menus within the file to filter for your school. </a:t>
            </a:r>
          </a:p>
          <a:p>
            <a:pPr>
              <a:defRPr/>
            </a:pPr>
            <a:r>
              <a:rPr lang="en-US" sz="2400" dirty="0" smtClean="0"/>
              <a:t>Beside the name of the school will be a listing of the classroom activities assigned to each grade/content area. </a:t>
            </a:r>
          </a:p>
        </p:txBody>
      </p:sp>
      <p:sp>
        <p:nvSpPr>
          <p:cNvPr id="101379" name="Title 5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639763"/>
          </a:xfrm>
        </p:spPr>
        <p:txBody>
          <a:bodyPr/>
          <a:lstStyle/>
          <a:p>
            <a:r>
              <a:rPr lang="en-US" altLang="en-US" smtClean="0"/>
              <a:t>Classroom Activity and Performance Task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2057400"/>
            <a:ext cx="8229600" cy="4572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600" dirty="0" smtClean="0"/>
              <a:t>(SCs)</a:t>
            </a:r>
            <a:endParaRPr lang="en-US" sz="2600" b="1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600" b="1" dirty="0" smtClean="0"/>
              <a:t>Step 2: Download the classroom activity.</a:t>
            </a:r>
            <a:endParaRPr lang="en-US" sz="2600" dirty="0" smtClean="0"/>
          </a:p>
          <a:p>
            <a:pPr>
              <a:defRPr/>
            </a:pPr>
            <a:r>
              <a:rPr lang="en-US" sz="2400" dirty="0" smtClean="0"/>
              <a:t>Materials are posted in alphabetical order. </a:t>
            </a:r>
          </a:p>
          <a:p>
            <a:pPr>
              <a:defRPr/>
            </a:pPr>
            <a:endParaRPr lang="en-US" sz="2400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(TAs)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600" b="1" dirty="0" smtClean="0"/>
              <a:t>Step 3: Review the teacher directions for the classroom activity carefully. </a:t>
            </a:r>
          </a:p>
        </p:txBody>
      </p:sp>
      <p:sp>
        <p:nvSpPr>
          <p:cNvPr id="102403" name="Title 5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39763"/>
          </a:xfrm>
        </p:spPr>
        <p:txBody>
          <a:bodyPr/>
          <a:lstStyle/>
          <a:p>
            <a:r>
              <a:rPr lang="en-US" altLang="en-US" smtClean="0"/>
              <a:t>Classroom Activity and Performance Task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3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39763"/>
          </a:xfrm>
        </p:spPr>
        <p:txBody>
          <a:bodyPr/>
          <a:lstStyle/>
          <a:p>
            <a:r>
              <a:rPr lang="en-US" altLang="en-US" smtClean="0"/>
              <a:t>Classroom Activity and Performance Task Administration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5800" y="2057400"/>
            <a:ext cx="8229600" cy="3581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600" dirty="0" smtClean="0"/>
              <a:t>(TAs)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600" b="1" dirty="0" smtClean="0"/>
              <a:t>Step 4: Complete the classroom activity.</a:t>
            </a:r>
            <a:endParaRPr lang="en-US" sz="2600" dirty="0" smtClean="0"/>
          </a:p>
          <a:p>
            <a:pPr>
              <a:defRPr/>
            </a:pPr>
            <a:r>
              <a:rPr lang="en-US" sz="2400" dirty="0" smtClean="0"/>
              <a:t>SCs should ensure that the TA has presented the classroom activity prior to PT administration. </a:t>
            </a:r>
          </a:p>
          <a:p>
            <a:pPr>
              <a:defRPr/>
            </a:pPr>
            <a:r>
              <a:rPr lang="en-US" sz="2400" dirty="0" smtClean="0"/>
              <a:t>Classroom activities include directions associated with that specific classroom activity.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Note: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The classroom activity does not require computers.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3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39763"/>
          </a:xfrm>
        </p:spPr>
        <p:txBody>
          <a:bodyPr/>
          <a:lstStyle/>
          <a:p>
            <a:r>
              <a:rPr lang="en-US" altLang="en-US" smtClean="0"/>
              <a:t>Classroom Activity and Performance Task Administration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5800" y="2057400"/>
            <a:ext cx="8229600" cy="3505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600" dirty="0" smtClean="0"/>
              <a:t>(TAs)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600" b="1" dirty="0" smtClean="0"/>
              <a:t>Step 5: Administer the make-up classroom activity. 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For students who are absent on the day of the classroom activity, it is recommended that a make-up session be scheduled.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3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39763"/>
          </a:xfrm>
        </p:spPr>
        <p:txBody>
          <a:bodyPr/>
          <a:lstStyle/>
          <a:p>
            <a:r>
              <a:rPr lang="en-US" altLang="en-US" smtClean="0"/>
              <a:t>Classroom Activity and Performance Task Administration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5800" y="1828800"/>
            <a:ext cx="8229600" cy="4267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600" b="1" dirty="0" smtClean="0"/>
              <a:t>Step 6. Administer the performance task.</a:t>
            </a:r>
          </a:p>
          <a:p>
            <a:pPr>
              <a:defRPr/>
            </a:pPr>
            <a:r>
              <a:rPr lang="en-US" sz="2400" dirty="0" smtClean="0"/>
              <a:t>The students must work independently</a:t>
            </a:r>
          </a:p>
          <a:p>
            <a:pPr>
              <a:defRPr/>
            </a:pPr>
            <a:r>
              <a:rPr lang="en-US" sz="2400" dirty="0" smtClean="0"/>
              <a:t>The PT is administered online</a:t>
            </a:r>
          </a:p>
          <a:p>
            <a:pPr>
              <a:defRPr/>
            </a:pPr>
            <a:r>
              <a:rPr lang="en-US" sz="2400" dirty="0" smtClean="0"/>
              <a:t>ELA  PT: 2 parts (Part 1 and Part 2)</a:t>
            </a:r>
          </a:p>
          <a:p>
            <a:pPr lvl="1">
              <a:defRPr/>
            </a:pPr>
            <a:r>
              <a:rPr lang="en-US" sz="2200" b="1" dirty="0" smtClean="0"/>
              <a:t>Recommended: </a:t>
            </a:r>
            <a:r>
              <a:rPr lang="en-US" sz="2200" dirty="0" smtClean="0"/>
              <a:t>Each part administered on separate days. </a:t>
            </a:r>
          </a:p>
          <a:p>
            <a:pPr lvl="2">
              <a:defRPr/>
            </a:pPr>
            <a:r>
              <a:rPr lang="en-US" sz="2000" b="1" dirty="0" smtClean="0"/>
              <a:t>Part 1: </a:t>
            </a:r>
            <a:r>
              <a:rPr lang="en-US" sz="2000" dirty="0" smtClean="0"/>
              <a:t>Students will read sources and answer three research questions. </a:t>
            </a:r>
          </a:p>
          <a:p>
            <a:pPr lvl="2">
              <a:defRPr/>
            </a:pPr>
            <a:r>
              <a:rPr lang="en-US" sz="2000" b="1" dirty="0" smtClean="0"/>
              <a:t>Part 2 (full write): </a:t>
            </a:r>
            <a:r>
              <a:rPr lang="en-US" sz="2000" dirty="0" smtClean="0"/>
              <a:t>Students will provide a written response using those sources. </a:t>
            </a:r>
          </a:p>
          <a:p>
            <a:pPr>
              <a:defRPr/>
            </a:pPr>
            <a:r>
              <a:rPr lang="en-US" sz="2400" dirty="0" smtClean="0"/>
              <a:t>Mathematics PT: 1 part</a:t>
            </a:r>
          </a:p>
          <a:p>
            <a:pPr lvl="1">
              <a:defRPr/>
            </a:pPr>
            <a:r>
              <a:rPr lang="en-US" sz="2200" dirty="0" smtClean="0"/>
              <a:t>The mathematics PT should be administered in 1 session. </a:t>
            </a:r>
          </a:p>
          <a:p>
            <a:pPr marL="0" indent="0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68375"/>
            <a:ext cx="9144000" cy="1470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Security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9" name="Picture 5" descr="http://www.docu-source.com/Assets/Images/secure-cloud-comput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362200"/>
            <a:ext cx="4038599" cy="4038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1981200"/>
            <a:ext cx="8229600" cy="4724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/>
              <a:t>The STAR Test Security Agreements submitted earlier this school year are </a:t>
            </a:r>
            <a:r>
              <a:rPr lang="en-US" sz="2400" b="1" u="sng" dirty="0" smtClean="0"/>
              <a:t>no longer valid</a:t>
            </a:r>
            <a:r>
              <a:rPr lang="en-US" sz="2400" b="1" dirty="0" smtClean="0"/>
              <a:t>.</a:t>
            </a: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smtClean="0">
                <a:solidFill>
                  <a:srgbClr val="00B050"/>
                </a:solidFill>
              </a:rPr>
              <a:t>LTT and </a:t>
            </a:r>
            <a:r>
              <a:rPr lang="en-US" altLang="en-US" sz="2400" dirty="0" smtClean="0"/>
              <a:t>SCs must sign the new test security agreement and retain at the LEA.</a:t>
            </a:r>
          </a:p>
          <a:p>
            <a:pPr>
              <a:defRPr/>
            </a:pPr>
            <a:r>
              <a:rPr lang="en-US" altLang="en-US" sz="2400" dirty="0" smtClean="0"/>
              <a:t>TAs must sign the new test security affidavit and retain at the LEA.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dirty="0" smtClean="0"/>
          </a:p>
        </p:txBody>
      </p:sp>
      <p:sp>
        <p:nvSpPr>
          <p:cNvPr id="123907" name="Title 5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39763"/>
          </a:xfrm>
        </p:spPr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New Test Security Forms for the 2013–14 School Year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1447800"/>
            <a:ext cx="8229600" cy="4724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2600" smtClean="0">
              <a:latin typeface="LArial (Body)"/>
            </a:endParaRPr>
          </a:p>
          <a:p>
            <a:endParaRPr lang="en-US" altLang="en-US" sz="2600" smtClean="0">
              <a:latin typeface="LArial (Body)"/>
            </a:endParaRPr>
          </a:p>
        </p:txBody>
      </p:sp>
      <p:sp>
        <p:nvSpPr>
          <p:cNvPr id="124931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3976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24932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9269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1676400"/>
            <a:ext cx="8229600" cy="4343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LArial (Body)"/>
              </a:rPr>
              <a:t>There are 3 different types of test security incidents:</a:t>
            </a:r>
          </a:p>
          <a:p>
            <a:pPr lvl="1"/>
            <a:r>
              <a:rPr lang="en-US" altLang="en-US" smtClean="0">
                <a:latin typeface="LArial (Body)"/>
              </a:rPr>
              <a:t>Impropriety</a:t>
            </a:r>
          </a:p>
          <a:p>
            <a:pPr lvl="1"/>
            <a:r>
              <a:rPr lang="en-US" altLang="en-US" smtClean="0">
                <a:latin typeface="LArial (Body)"/>
              </a:rPr>
              <a:t>Irregularity</a:t>
            </a:r>
          </a:p>
          <a:p>
            <a:pPr lvl="1"/>
            <a:r>
              <a:rPr lang="en-US" altLang="en-US" smtClean="0">
                <a:latin typeface="LArial (Body)"/>
              </a:rPr>
              <a:t>Breach</a:t>
            </a:r>
          </a:p>
        </p:txBody>
      </p:sp>
      <p:sp>
        <p:nvSpPr>
          <p:cNvPr id="125955" name="Title 5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39763"/>
          </a:xfrm>
        </p:spPr>
        <p:txBody>
          <a:bodyPr/>
          <a:lstStyle/>
          <a:p>
            <a:r>
              <a:rPr lang="en-US" altLang="en-US" smtClean="0"/>
              <a:t>Test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1676400"/>
            <a:ext cx="8229600" cy="4343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>
              <a:buFont typeface="Arial" panose="020B0604020202020204" pitchFamily="34" charset="0"/>
              <a:buChar char="•"/>
            </a:pPr>
            <a:r>
              <a:rPr lang="en-US" altLang="en-US" smtClean="0">
                <a:latin typeface="LArial (Body)"/>
              </a:rPr>
              <a:t>Unusual circumstance that has a low impact on the testing individual or group of students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altLang="en-US" smtClean="0">
                <a:latin typeface="LArial (Body)"/>
              </a:rPr>
              <a:t>Low risk of affecting student performance, test security, or test validity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altLang="en-US" smtClean="0">
                <a:latin typeface="LArial (Body)"/>
              </a:rPr>
              <a:t>Correctable and containable at local level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altLang="en-US" smtClean="0">
                <a:latin typeface="LArial (Body)"/>
              </a:rPr>
              <a:t>Must be reported to LEA CAASPP Coordinator or Test Site Coordinator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altLang="en-US" b="1" smtClean="0">
                <a:latin typeface="LArial (Body)"/>
              </a:rPr>
              <a:t>Example:</a:t>
            </a:r>
            <a:r>
              <a:rPr lang="en-US" altLang="en-US" smtClean="0">
                <a:latin typeface="LArial (Body)"/>
              </a:rPr>
              <a:t> Students talking during testing</a:t>
            </a:r>
          </a:p>
        </p:txBody>
      </p:sp>
      <p:sp>
        <p:nvSpPr>
          <p:cNvPr id="126979" name="Title 5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39763"/>
          </a:xfrm>
        </p:spPr>
        <p:txBody>
          <a:bodyPr/>
          <a:lstStyle/>
          <a:p>
            <a:r>
              <a:rPr lang="en-US" altLang="en-US" smtClean="0"/>
              <a:t>Test Impropriety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1905000"/>
            <a:ext cx="8229600" cy="44196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sz="2200" dirty="0" smtClean="0"/>
              <a:t>Displayed </a:t>
            </a:r>
            <a:r>
              <a:rPr lang="en-US" sz="2200" dirty="0"/>
              <a:t>information (on bulletin boards, </a:t>
            </a:r>
            <a:r>
              <a:rPr lang="en-US" sz="2200" dirty="0" smtClean="0"/>
              <a:t>chalkboards, </a:t>
            </a:r>
            <a:r>
              <a:rPr lang="en-US" sz="2200" dirty="0"/>
              <a:t>or dry-erase boards, etc.) that might be used by students to help answer questions </a:t>
            </a:r>
            <a:r>
              <a:rPr lang="en-US" sz="2200" b="1" dirty="0"/>
              <a:t>must be removed or covered, including:</a:t>
            </a:r>
            <a:r>
              <a:rPr lang="en-US" sz="2200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/>
              <a:t>Rubrics</a:t>
            </a:r>
            <a:r>
              <a:rPr lang="en-US" sz="2200" dirty="0"/>
              <a:t>, vocabulary charts, student work, posters, graphs, charts, etc. </a:t>
            </a:r>
            <a:endParaRPr lang="en-US" sz="2200" dirty="0" smtClean="0"/>
          </a:p>
          <a:p>
            <a:pPr>
              <a:defRPr/>
            </a:pPr>
            <a:r>
              <a:rPr lang="en-US" sz="2200" dirty="0"/>
              <a:t>Make appropriate seating arrangements prior to test administration. </a:t>
            </a:r>
          </a:p>
          <a:p>
            <a:pPr>
              <a:defRPr/>
            </a:pPr>
            <a:r>
              <a:rPr lang="en-US" sz="2200" dirty="0"/>
              <a:t>Establish procedures to maintain a quiet testing environment throughout the test session.</a:t>
            </a:r>
          </a:p>
          <a:p>
            <a:pPr lvl="1">
              <a:defRPr/>
            </a:pPr>
            <a:r>
              <a:rPr lang="en-US" sz="2200" dirty="0"/>
              <a:t>Remember that some students will finish more quickly than others.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62467" name="Title 5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39763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Establishing Appropriate </a:t>
            </a:r>
            <a:br>
              <a:rPr lang="en-US" altLang="en-US" smtClean="0"/>
            </a:br>
            <a:r>
              <a:rPr lang="en-US" altLang="en-US" smtClean="0"/>
              <a:t>Testing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1447800"/>
            <a:ext cx="8229600" cy="4724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Unusual circumstance that impacts the testing individual or group of students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May affect student performance, test security, or test validity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Correctable and containable at the local level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Submitted in the online system for resolution of the Appeal for testing impact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Must be reported to LEA CAASPP Coordinator or Test Site Coordinator within 24 hours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/>
              <a:t>Examples:</a:t>
            </a:r>
            <a:r>
              <a:rPr lang="en-US" altLang="en-US" sz="2400" dirty="0" smtClean="0"/>
              <a:t> Student cheating or providing answers to another; student accessing or using electronic equipment (e.g., cellphone)</a:t>
            </a:r>
          </a:p>
        </p:txBody>
      </p:sp>
      <p:sp>
        <p:nvSpPr>
          <p:cNvPr id="128003" name="Title 5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39763"/>
          </a:xfrm>
        </p:spPr>
        <p:txBody>
          <a:bodyPr/>
          <a:lstStyle/>
          <a:p>
            <a:r>
              <a:rPr lang="en-US" altLang="en-US" smtClean="0"/>
              <a:t>Test Irregularity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1524000"/>
            <a:ext cx="8229600" cy="4800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>
              <a:buFont typeface="Arial" panose="020B0604020202020204" pitchFamily="34" charset="0"/>
              <a:buChar char="•"/>
            </a:pPr>
            <a:r>
              <a:rPr lang="en-US" altLang="en-US" smtClean="0">
                <a:latin typeface="LArial (Body)"/>
              </a:rPr>
              <a:t>Event that threatens test validity (e.g., release of secure materials)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altLang="en-US" smtClean="0">
                <a:latin typeface="LArial (Body)"/>
              </a:rPr>
              <a:t>External implications for the Consortium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altLang="en-US" smtClean="0">
                <a:latin typeface="LArial (Body)"/>
              </a:rPr>
              <a:t>A breach incident must be reported within 24 hours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altLang="en-US" b="1" smtClean="0">
                <a:latin typeface="LArial (Body)"/>
              </a:rPr>
              <a:t>Examples:</a:t>
            </a:r>
            <a:r>
              <a:rPr lang="en-US" altLang="en-US" smtClean="0">
                <a:latin typeface="LArial (Body)"/>
              </a:rPr>
              <a:t> </a:t>
            </a:r>
          </a:p>
          <a:p>
            <a:pPr marL="920750" lvl="2" indent="-463550">
              <a:spcBef>
                <a:spcPct val="0"/>
              </a:spcBef>
              <a:buFontTx/>
              <a:buChar char="−"/>
            </a:pPr>
            <a:r>
              <a:rPr lang="en-US" altLang="en-US" smtClean="0">
                <a:latin typeface="LArial (Body)"/>
              </a:rPr>
              <a:t>Administrator or coordinator modifying student responses or record at any time</a:t>
            </a:r>
          </a:p>
          <a:p>
            <a:pPr marL="920750" lvl="2" indent="-463550">
              <a:spcBef>
                <a:spcPct val="0"/>
              </a:spcBef>
              <a:buFontTx/>
              <a:buChar char="−"/>
            </a:pPr>
            <a:r>
              <a:rPr lang="en-US" altLang="en-US" smtClean="0">
                <a:latin typeface="LArial (Body)"/>
              </a:rPr>
              <a:t>Administrator allowing students to take home test items, passage, prompts, or scratch paper</a:t>
            </a:r>
            <a:endParaRPr lang="en-US" altLang="en-US" b="1" smtClean="0">
              <a:latin typeface="LArial (Body)"/>
            </a:endParaRPr>
          </a:p>
        </p:txBody>
      </p:sp>
      <p:sp>
        <p:nvSpPr>
          <p:cNvPr id="129027" name="Title 5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39763"/>
          </a:xfrm>
        </p:spPr>
        <p:txBody>
          <a:bodyPr/>
          <a:lstStyle/>
          <a:p>
            <a:r>
              <a:rPr lang="en-US" altLang="en-US" smtClean="0"/>
              <a:t>Test Breach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68375"/>
            <a:ext cx="9144000" cy="1470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882" name="Picture 2" descr="http://assets.kingletas.com/wp-content/uploads/2013/04/Question-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90800"/>
            <a:ext cx="3846488" cy="3579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" y="2209800"/>
            <a:ext cx="8839200" cy="2971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cs typeface="Arial" panose="020B0604020202020204" pitchFamily="34" charset="0"/>
              </a:rPr>
              <a:t>The California Technical Assistance Center </a:t>
            </a:r>
            <a:br>
              <a:rPr lang="en-US" altLang="en-US" smtClean="0">
                <a:cs typeface="Arial" panose="020B0604020202020204" pitchFamily="34" charset="0"/>
              </a:rPr>
            </a:br>
            <a:r>
              <a:rPr lang="en-US" altLang="en-US" smtClean="0">
                <a:cs typeface="Arial" panose="020B0604020202020204" pitchFamily="34" charset="0"/>
              </a:rPr>
              <a:t>is there to support YOU!</a:t>
            </a:r>
          </a:p>
          <a:p>
            <a:pPr lvl="1"/>
            <a:r>
              <a:rPr lang="en-US" altLang="en-US" smtClean="0">
                <a:cs typeface="Arial" panose="020B0604020202020204" pitchFamily="34" charset="0"/>
              </a:rPr>
              <a:t>Available Monday – Friday from 7 a.m.– 5 p.m. </a:t>
            </a:r>
          </a:p>
          <a:p>
            <a:pPr marL="0" lvl="2"/>
            <a:r>
              <a:rPr lang="en-US" altLang="en-US" sz="2800" b="1" smtClean="0">
                <a:cs typeface="Arial" panose="020B0604020202020204" pitchFamily="34" charset="0"/>
              </a:rPr>
              <a:t>E-mail:</a:t>
            </a:r>
            <a:r>
              <a:rPr lang="en-US" altLang="en-US" sz="2800" smtClean="0">
                <a:cs typeface="Arial" panose="020B0604020202020204" pitchFamily="34" charset="0"/>
              </a:rPr>
              <a:t> </a:t>
            </a:r>
            <a:r>
              <a:rPr lang="en-US" altLang="en-US" sz="2800" smtClean="0">
                <a:cs typeface="Arial" panose="020B0604020202020204" pitchFamily="34" charset="0"/>
                <a:hlinkClick r:id="rId3"/>
              </a:rPr>
              <a:t>caltac@ets.org</a:t>
            </a:r>
            <a:endParaRPr lang="en-US" altLang="en-US" sz="2800" smtClean="0">
              <a:cs typeface="Arial" panose="020B0604020202020204" pitchFamily="34" charset="0"/>
            </a:endParaRPr>
          </a:p>
          <a:p>
            <a:pPr marL="0" lvl="2"/>
            <a:r>
              <a:rPr lang="en-US" altLang="en-US" sz="2800" b="1" smtClean="0">
                <a:cs typeface="Arial" panose="020B0604020202020204" pitchFamily="34" charset="0"/>
              </a:rPr>
              <a:t>Phone:</a:t>
            </a:r>
            <a:r>
              <a:rPr lang="en-US" altLang="en-US" sz="2800" smtClean="0">
                <a:cs typeface="Arial" panose="020B0604020202020204" pitchFamily="34" charset="0"/>
              </a:rPr>
              <a:t> 800-955-2954</a:t>
            </a:r>
          </a:p>
          <a:p>
            <a:pPr marL="0" lvl="2"/>
            <a:r>
              <a:rPr lang="en-US" altLang="en-US" sz="2800" b="1" smtClean="0">
                <a:cs typeface="Arial" panose="020B0604020202020204" pitchFamily="34" charset="0"/>
              </a:rPr>
              <a:t>Web site:</a:t>
            </a:r>
            <a:r>
              <a:rPr lang="en-US" altLang="en-US" sz="2800" smtClean="0">
                <a:cs typeface="Arial" panose="020B0604020202020204" pitchFamily="34" charset="0"/>
              </a:rPr>
              <a:t> </a:t>
            </a:r>
            <a:r>
              <a:rPr lang="en-US" altLang="en-US" sz="2800" smtClean="0">
                <a:cs typeface="Arial" panose="020B0604020202020204" pitchFamily="34" charset="0"/>
                <a:hlinkClick r:id="rId4"/>
              </a:rPr>
              <a:t>http://californiatac.org</a:t>
            </a:r>
            <a:r>
              <a:rPr lang="en-US" altLang="en-US" sz="2800" smtClean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320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8229600" cy="1470025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Resources and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5800" y="1981200"/>
            <a:ext cx="8229600" cy="46482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Cell phones or other electronic devices are not allowed to be used during testing (i.e., turned off and put away).</a:t>
            </a:r>
            <a:r>
              <a:rPr lang="en-US" dirty="0" smtClean="0"/>
              <a:t> 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Place a “</a:t>
            </a:r>
            <a:r>
              <a:rPr lang="en-US" b="1" dirty="0" smtClean="0"/>
              <a:t>TESTING—DO NOT DISTURB</a:t>
            </a:r>
            <a:r>
              <a:rPr lang="en-US" dirty="0" smtClean="0"/>
              <a:t>” sign on the door. 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dirty="0"/>
              <a:t>Post an “Unauthorized Electronic Devices May Not Be Used at Any Time During the Testing Session” sign so that it is clearly visible to all students.</a:t>
            </a:r>
            <a:endParaRPr lang="en-US" dirty="0" smtClean="0"/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May also be helpful to post signs in halls and entrances rerouting hallway traffic. </a:t>
            </a:r>
          </a:p>
        </p:txBody>
      </p:sp>
      <p:sp>
        <p:nvSpPr>
          <p:cNvPr id="63491" name="Title 5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39763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Establishing Appropriate </a:t>
            </a:r>
            <a:br>
              <a:rPr lang="en-US" altLang="en-US" smtClean="0"/>
            </a:br>
            <a:r>
              <a:rPr lang="en-US" altLang="en-US" smtClean="0"/>
              <a:t>Testing Conditions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1828800"/>
            <a:ext cx="8534400" cy="44196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Students must answer all test items on a page before moving on to the next page.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Students may not return to a test segment once it has been completed and submitted.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Students must answer all test items before the test can be submitted.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Students may not return to a test once it has been completed and submitted.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There is a difference between “segment” and “session.”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Expiration and pause rules vary between PT and non-PT.</a:t>
            </a:r>
          </a:p>
          <a:p>
            <a:pPr marL="457200" lvl="1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457200" lvl="1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65539" name="Title 4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639763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General Rules </a:t>
            </a:r>
            <a:br>
              <a:rPr lang="en-US" altLang="en-US" smtClean="0"/>
            </a:br>
            <a:r>
              <a:rPr lang="en-US" altLang="en-US" smtClean="0"/>
              <a:t>During the Field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3"/>
          <p:cNvSpPr txBox="1">
            <a:spLocks/>
          </p:cNvSpPr>
          <p:nvPr/>
        </p:nvSpPr>
        <p:spPr bwMode="auto">
          <a:xfrm>
            <a:off x="0" y="76200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Administrator Interface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828800"/>
            <a:ext cx="79248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260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600200"/>
            <a:ext cx="8458200" cy="3886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+mj-lt"/>
              </a:rPr>
              <a:t>TAs need to use the interface to administer a test session.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+mj-lt"/>
              </a:rPr>
              <a:t>The </a:t>
            </a:r>
            <a:r>
              <a:rPr lang="en-US" sz="2400" i="1" dirty="0" smtClean="0">
                <a:latin typeface="+mj-lt"/>
              </a:rPr>
              <a:t>Test Administrator User Guide </a:t>
            </a:r>
            <a:r>
              <a:rPr lang="en-US" sz="2400" dirty="0" smtClean="0">
                <a:latin typeface="+mj-lt"/>
              </a:rPr>
              <a:t>will be available on the California Smarter Balanced portal under Field Test &gt; Resources and Documentation.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+mj-lt"/>
              </a:rPr>
              <a:t>This document will contain complete instructions on how to complete tasks in the Test Delivery System.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smtClean="0">
                <a:latin typeface="+mj-lt"/>
              </a:rPr>
              <a:t>Reminder:</a:t>
            </a:r>
            <a:r>
              <a:rPr lang="en-US" sz="2400" dirty="0" smtClean="0">
                <a:latin typeface="+mj-lt"/>
              </a:rPr>
              <a:t> The easiest way to reach the California Smarter Balanced Portal is by visiting </a:t>
            </a:r>
            <a:r>
              <a:rPr lang="en-US" sz="2400" dirty="0" smtClean="0">
                <a:hlinkClick r:id="rId3"/>
              </a:rPr>
              <a:t>http://californiatac.org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+mj-lt"/>
              </a:rPr>
              <a:t>and selecting the portal button.</a:t>
            </a:r>
          </a:p>
        </p:txBody>
      </p:sp>
      <p:pic>
        <p:nvPicPr>
          <p:cNvPr id="21510" name="Picture 2" descr="image00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702318" y="5638800"/>
            <a:ext cx="4155682" cy="72196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 txBox="1">
            <a:spLocks/>
          </p:cNvSpPr>
          <p:nvPr/>
        </p:nvSpPr>
        <p:spPr bwMode="auto">
          <a:xfrm>
            <a:off x="0" y="957263"/>
            <a:ext cx="9144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Accessing the </a:t>
            </a:r>
          </a:p>
          <a:p>
            <a:pPr algn="ctr"/>
            <a:r>
              <a:rPr lang="en-US" altLang="en-US" sz="3600" b="1">
                <a:solidFill>
                  <a:srgbClr val="0030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Administrator Interface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6463" y="2219325"/>
            <a:ext cx="4495800" cy="3429000"/>
          </a:xfrm>
          <a:prstGeom prst="rect">
            <a:avLst/>
          </a:prstGeom>
          <a:noFill/>
        </p:spPr>
        <p:txBody>
          <a:bodyPr/>
          <a:lstStyle/>
          <a:p>
            <a:pPr marL="460375" indent="-460375"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+mj-lt"/>
              </a:rPr>
              <a:t>On the California Smarter Balanced Portal, select [</a:t>
            </a:r>
            <a:r>
              <a:rPr lang="en-US" sz="2600" b="1" dirty="0">
                <a:solidFill>
                  <a:prstClr val="black"/>
                </a:solidFill>
                <a:latin typeface="+mj-lt"/>
              </a:rPr>
              <a:t>Field Tests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] on the left-hand side of the page.</a:t>
            </a:r>
          </a:p>
          <a:p>
            <a:pPr marL="460375" indent="-460375"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+mj-lt"/>
              </a:rPr>
              <a:t>The TA Interface button will be available to select.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62600" y="2099544"/>
            <a:ext cx="1973263" cy="280987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858000" y="4309344"/>
            <a:ext cx="1777207" cy="186285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3218</Words>
  <Application>Microsoft Office PowerPoint</Application>
  <PresentationFormat>On-screen Show (4:3)</PresentationFormat>
  <Paragraphs>347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Field Test Administration</vt:lpstr>
      <vt:lpstr>Scheduling Testing Time:  Things to Note</vt:lpstr>
      <vt:lpstr>Scheduling Testing Time:  Things to Note </vt:lpstr>
      <vt:lpstr>Scheduling Considerations for Special Populations</vt:lpstr>
      <vt:lpstr>Establishing Appropriate  Testing Conditions</vt:lpstr>
      <vt:lpstr>Establishing Appropriate  Testing Conditions (cont.)</vt:lpstr>
      <vt:lpstr>General Rules  During the Field Test</vt:lpstr>
      <vt:lpstr>Slide 8</vt:lpstr>
      <vt:lpstr>Slide 9</vt:lpstr>
      <vt:lpstr>Slide 10</vt:lpstr>
      <vt:lpstr>Slide 11</vt:lpstr>
      <vt:lpstr>Student Login</vt:lpstr>
      <vt:lpstr>Distributing Student Login Information </vt:lpstr>
      <vt:lpstr>Approving Students for Testing</vt:lpstr>
      <vt:lpstr>Slide 15</vt:lpstr>
      <vt:lpstr>Slide 16</vt:lpstr>
      <vt:lpstr>Slide 17</vt:lpstr>
      <vt:lpstr>Pause Rules During the Field Test: Non–Performance Task </vt:lpstr>
      <vt:lpstr>Pause Rules During the Field Test: Performance Task</vt:lpstr>
      <vt:lpstr>Test Timeout Due to Inactivity</vt:lpstr>
      <vt:lpstr>Test Timeout Due to Inactivity (cont.)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Test Expiration </vt:lpstr>
      <vt:lpstr>Classroom Activity Administration Guidelines</vt:lpstr>
      <vt:lpstr>Classroom Activity Administration Guidelines (cont.)</vt:lpstr>
      <vt:lpstr>Classroom Activity Administration Guidelines (cont.)</vt:lpstr>
      <vt:lpstr>Classroom Activity and Performance Task Administration</vt:lpstr>
      <vt:lpstr>Classroom Activity and Performance Task Administration</vt:lpstr>
      <vt:lpstr>Classroom Activity and Performance Task Administration</vt:lpstr>
      <vt:lpstr>Classroom Activity and Performance Task Administration</vt:lpstr>
      <vt:lpstr>Classroom Activity and Performance Task Administration</vt:lpstr>
      <vt:lpstr>Test Security</vt:lpstr>
      <vt:lpstr> New Test Security Forms for the 2013–14 School Year </vt:lpstr>
      <vt:lpstr>Slide 47</vt:lpstr>
      <vt:lpstr>Test Security</vt:lpstr>
      <vt:lpstr>Test Impropriety</vt:lpstr>
      <vt:lpstr>Test Irregularity</vt:lpstr>
      <vt:lpstr>Test Breach</vt:lpstr>
      <vt:lpstr>Questions</vt:lpstr>
      <vt:lpstr>Resources and Support</vt:lpstr>
    </vt:vector>
  </TitlesOfParts>
  <Company>Lakeside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Test Administration</dc:title>
  <dc:creator>Stacey Unruh</dc:creator>
  <cp:lastModifiedBy>Stacey Unruh</cp:lastModifiedBy>
  <cp:revision>1</cp:revision>
  <dcterms:created xsi:type="dcterms:W3CDTF">2014-04-01T17:47:29Z</dcterms:created>
  <dcterms:modified xsi:type="dcterms:W3CDTF">2014-04-01T17:49:56Z</dcterms:modified>
</cp:coreProperties>
</file>