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50ABF-5B68-485A-A18F-8A87EC76AD82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C79E0-20BD-4DA4-903B-E1EBE3DC0B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 </a:t>
            </a:r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F6B000-6B59-4190-B0E1-80C2DA0A954C}" type="slidenum">
              <a:rPr lang="en-US" altLang="en-US" sz="1200"/>
              <a:pPr/>
              <a:t>2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24334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74693A-2DD4-4995-AED9-2FC9B0C15745}" type="slidenum">
              <a:rPr lang="en-US" altLang="en-US" sz="1200"/>
              <a:pPr/>
              <a:t>11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30836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26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DFBD6B-4A61-488A-A284-C92EC173338D}" type="slidenum">
              <a:rPr lang="en-US" altLang="en-US" sz="1200"/>
              <a:pPr/>
              <a:t>12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46290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7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7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C5CA66-6042-4008-886A-22CA98796E95}" type="slidenum">
              <a:rPr lang="en-US" altLang="en-US" sz="1200"/>
              <a:pPr/>
              <a:t>13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76993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7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A17CE9-D103-4B4E-B6BA-275AD286354A}" type="slidenum">
              <a:rPr lang="en-US" altLang="en-US" sz="1200"/>
              <a:pPr/>
              <a:t>3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458285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8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8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6F9ACC-4E0A-4327-8D34-BB06AA9E8BFE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01831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9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FEBA5C-44E0-4C52-B2F0-4B8EA759BBC5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78894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5E7E93-1B21-4B13-8108-4987663A5845}" type="slidenum">
              <a:rPr lang="en-US" altLang="en-US" sz="1200"/>
              <a:pPr/>
              <a:t>6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61938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08814"/>
            <a:endParaRPr lang="en-US" altLang="en-US" dirty="0" smtClean="0"/>
          </a:p>
        </p:txBody>
      </p:sp>
      <p:sp>
        <p:nvSpPr>
          <p:cNvPr id="221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E903A2-941F-45EC-BC1D-2AEE8EB7A975}" type="slidenum">
              <a:rPr lang="en-US" altLang="en-US" sz="1200"/>
              <a:pPr/>
              <a:t>7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45404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08814"/>
            <a:endParaRPr lang="en-US" altLang="en-US" dirty="0" smtClean="0"/>
          </a:p>
        </p:txBody>
      </p:sp>
      <p:sp>
        <p:nvSpPr>
          <p:cNvPr id="222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233639-D5A0-46DA-B98D-6D763F198B8F}" type="slidenum">
              <a:rPr lang="en-US" altLang="en-US" sz="1200"/>
              <a:pPr/>
              <a:t>8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44939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61E4CF-5524-4363-975D-3A8129930A1C}" type="slidenum">
              <a:rPr lang="en-US" altLang="en-US" sz="1200"/>
              <a:pPr/>
              <a:t>9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02716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4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4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5856" indent="-283022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208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4921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7756" indent="-226417" defTabSz="92296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0591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3425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6260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9094" indent="-226417" defTabSz="9229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64F663-1B4C-48FC-863A-439316DCB37E}" type="slidenum">
              <a:rPr lang="en-US" altLang="en-US" sz="1200"/>
              <a:pPr/>
              <a:t>10</a:t>
            </a:fld>
            <a:endParaRPr lang="en-US" altLang="en-US" sz="1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Bonita USD Feb 28, 2014                                       Lead Technology Teachers Training</a:t>
            </a: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739136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F785A-893F-4DD9-8857-D1A7F38E99C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2439-CB74-41C8-A214-B7DB960672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</a:t>
            </a:r>
            <a:br>
              <a:rPr lang="en-US" altLang="en-US" b="1" smtClean="0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3"/>
          <p:cNvSpPr txBox="1">
            <a:spLocks/>
          </p:cNvSpPr>
          <p:nvPr/>
        </p:nvSpPr>
        <p:spPr bwMode="auto">
          <a:xfrm>
            <a:off x="0" y="7620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Context Menus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828800"/>
            <a:ext cx="79248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en-US" sz="2600" dirty="0">
              <a:latin typeface="+mn-lt"/>
            </a:endParaRPr>
          </a:p>
        </p:txBody>
      </p:sp>
      <p:sp>
        <p:nvSpPr>
          <p:cNvPr id="93188" name="Content Placeholder 2"/>
          <p:cNvSpPr txBox="1">
            <a:spLocks/>
          </p:cNvSpPr>
          <p:nvPr/>
        </p:nvSpPr>
        <p:spPr bwMode="auto">
          <a:xfrm>
            <a:off x="1447800" y="17526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Context Menu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for Questions</a:t>
            </a:r>
          </a:p>
        </p:txBody>
      </p:sp>
      <p:sp>
        <p:nvSpPr>
          <p:cNvPr id="44038" name="Content Placeholder 2"/>
          <p:cNvSpPr txBox="1">
            <a:spLocks/>
          </p:cNvSpPr>
          <p:nvPr/>
        </p:nvSpPr>
        <p:spPr bwMode="auto">
          <a:xfrm>
            <a:off x="4953000" y="1752600"/>
            <a:ext cx="3048000" cy="7620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2000" b="1" dirty="0" smtClean="0">
                <a:solidFill>
                  <a:srgbClr val="000000"/>
                </a:solidFill>
                <a:latin typeface="+mj-lt"/>
              </a:rPr>
              <a:t>Context Menu for  </a:t>
            </a:r>
          </a:p>
          <a:p>
            <a:pPr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2000" b="1" dirty="0" smtClean="0">
                <a:solidFill>
                  <a:srgbClr val="000000"/>
                </a:solidFill>
                <a:latin typeface="+mj-lt"/>
              </a:rPr>
              <a:t> Answer Options</a:t>
            </a:r>
            <a:r>
              <a:rPr lang="en-US" altLang="en-US" dirty="0" smtClean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93190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3429000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1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50" y="2667000"/>
            <a:ext cx="239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3"/>
          <p:cNvSpPr txBox="1">
            <a:spLocks/>
          </p:cNvSpPr>
          <p:nvPr/>
        </p:nvSpPr>
        <p:spPr bwMode="auto">
          <a:xfrm>
            <a:off x="0" y="7620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Proceeding Through the Test</a:t>
            </a:r>
          </a:p>
        </p:txBody>
      </p:sp>
      <p:sp>
        <p:nvSpPr>
          <p:cNvPr id="94211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11" name="Picture 1" descr="Overview of Student Testing Site"/>
          <p:cNvPicPr>
            <a:picLocks noChangeAspect="1" noChangeArrowheads="1"/>
          </p:cNvPicPr>
          <p:nvPr/>
        </p:nvPicPr>
        <p:blipFill rotWithShape="1">
          <a:blip r:embed="rId3" cstate="print"/>
          <a:srcRect b="16434"/>
          <a:stretch/>
        </p:blipFill>
        <p:spPr bwMode="auto">
          <a:xfrm>
            <a:off x="1590675" y="1524000"/>
            <a:ext cx="5962650" cy="29718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/>
        </p:spPr>
      </p:pic>
      <p:sp>
        <p:nvSpPr>
          <p:cNvPr id="94213" name="Content Placeholder 2"/>
          <p:cNvSpPr txBox="1">
            <a:spLocks/>
          </p:cNvSpPr>
          <p:nvPr/>
        </p:nvSpPr>
        <p:spPr bwMode="auto">
          <a:xfrm>
            <a:off x="441325" y="4495800"/>
            <a:ext cx="8550275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>
                <a:latin typeface="Arial" panose="020B0604020202020204" pitchFamily="34" charset="0"/>
              </a:rPr>
              <a:t>To answer multiple-choice items, students must select the desired answer option or select the circle with A, B, C, or D.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>
                <a:latin typeface="Arial" panose="020B0604020202020204" pitchFamily="34" charset="0"/>
              </a:rPr>
              <a:t>To answer machine-scored constructed-response items, students need to carefully follow the instructions given for each question.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3"/>
          <p:cNvSpPr txBox="1">
            <a:spLocks/>
          </p:cNvSpPr>
          <p:nvPr/>
        </p:nvSpPr>
        <p:spPr bwMode="auto">
          <a:xfrm>
            <a:off x="0" y="7620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Reviewing Items</a:t>
            </a:r>
          </a:p>
        </p:txBody>
      </p:sp>
      <p:sp>
        <p:nvSpPr>
          <p:cNvPr id="95235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524000" y="3048000"/>
            <a:ext cx="6324601" cy="331885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</p:pic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2133600" y="1600200"/>
            <a:ext cx="4908222" cy="12096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3"/>
          <p:cNvSpPr txBox="1">
            <a:spLocks/>
          </p:cNvSpPr>
          <p:nvPr/>
        </p:nvSpPr>
        <p:spPr bwMode="auto">
          <a:xfrm>
            <a:off x="0" y="7620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Ending the Test</a:t>
            </a:r>
          </a:p>
        </p:txBody>
      </p:sp>
      <p:sp>
        <p:nvSpPr>
          <p:cNvPr id="96259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b="9986"/>
          <a:stretch/>
        </p:blipFill>
        <p:spPr bwMode="auto">
          <a:xfrm>
            <a:off x="1905000" y="1524000"/>
            <a:ext cx="5545138" cy="28956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572000"/>
            <a:ext cx="5626100" cy="19812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/>
        </p:spPr>
      </p:pic>
      <p:sp>
        <p:nvSpPr>
          <p:cNvPr id="9" name="Rounded Rectangle 8"/>
          <p:cNvSpPr/>
          <p:nvPr/>
        </p:nvSpPr>
        <p:spPr>
          <a:xfrm>
            <a:off x="7010400" y="1676400"/>
            <a:ext cx="430213" cy="4206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429000" y="6172200"/>
            <a:ext cx="822325" cy="21907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3"/>
          <p:cNvSpPr txBox="1">
            <a:spLocks/>
          </p:cNvSpPr>
          <p:nvPr/>
        </p:nvSpPr>
        <p:spPr bwMode="auto">
          <a:xfrm>
            <a:off x="0" y="7620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 dirty="0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</a:t>
            </a:r>
          </a:p>
        </p:txBody>
      </p:sp>
      <p:sp>
        <p:nvSpPr>
          <p:cNvPr id="84995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209800"/>
            <a:ext cx="31242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+mj-lt"/>
              </a:rPr>
              <a:t>When the secure browser is launched, it opens to this page. </a:t>
            </a:r>
          </a:p>
        </p:txBody>
      </p:sp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3657600" y="2186058"/>
            <a:ext cx="4852988" cy="345274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3"/>
          <p:cNvSpPr txBox="1">
            <a:spLocks/>
          </p:cNvSpPr>
          <p:nvPr/>
        </p:nvSpPr>
        <p:spPr bwMode="auto">
          <a:xfrm>
            <a:off x="0" y="1019175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Testing: </a:t>
            </a:r>
          </a:p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Verifying Information</a:t>
            </a:r>
          </a:p>
        </p:txBody>
      </p:sp>
      <p:sp>
        <p:nvSpPr>
          <p:cNvPr id="86019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860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82800"/>
            <a:ext cx="7964488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3"/>
          <p:cNvSpPr txBox="1">
            <a:spLocks/>
          </p:cNvSpPr>
          <p:nvPr/>
        </p:nvSpPr>
        <p:spPr bwMode="auto">
          <a:xfrm>
            <a:off x="0" y="10668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Testing: </a:t>
            </a:r>
          </a:p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Selection</a:t>
            </a:r>
          </a:p>
        </p:txBody>
      </p:sp>
      <p:sp>
        <p:nvSpPr>
          <p:cNvPr id="87043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71450" y="1990725"/>
            <a:ext cx="8801100" cy="35718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softEdge rad="254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3"/>
          <p:cNvSpPr txBox="1">
            <a:spLocks/>
          </p:cNvSpPr>
          <p:nvPr/>
        </p:nvSpPr>
        <p:spPr bwMode="auto">
          <a:xfrm>
            <a:off x="0" y="108585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Testing: </a:t>
            </a:r>
          </a:p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Administrator Approval</a:t>
            </a:r>
          </a:p>
        </p:txBody>
      </p:sp>
      <p:sp>
        <p:nvSpPr>
          <p:cNvPr id="88067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8806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88" y="2228850"/>
            <a:ext cx="455771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0" y="4514850"/>
            <a:ext cx="8229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defTabSz="93314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The student will see the display above while waiting for the Test Administrator to approve the request for entry into the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3"/>
          <p:cNvSpPr txBox="1">
            <a:spLocks/>
          </p:cNvSpPr>
          <p:nvPr/>
        </p:nvSpPr>
        <p:spPr bwMode="auto">
          <a:xfrm>
            <a:off x="0" y="9144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Testing: Is This Your Test?</a:t>
            </a:r>
          </a:p>
        </p:txBody>
      </p:sp>
      <p:sp>
        <p:nvSpPr>
          <p:cNvPr id="89091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914400" y="1945022"/>
            <a:ext cx="7134225" cy="4379578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3"/>
          <p:cNvSpPr txBox="1">
            <a:spLocks/>
          </p:cNvSpPr>
          <p:nvPr/>
        </p:nvSpPr>
        <p:spPr bwMode="auto">
          <a:xfrm>
            <a:off x="0" y="104775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Testing: </a:t>
            </a:r>
          </a:p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 Check</a:t>
            </a:r>
          </a:p>
        </p:txBody>
      </p:sp>
      <p:sp>
        <p:nvSpPr>
          <p:cNvPr id="90115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371600" y="2009575"/>
            <a:ext cx="6553200" cy="4619825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3"/>
          <p:cNvSpPr txBox="1">
            <a:spLocks/>
          </p:cNvSpPr>
          <p:nvPr/>
        </p:nvSpPr>
        <p:spPr bwMode="auto">
          <a:xfrm>
            <a:off x="0" y="9906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View of Testing: </a:t>
            </a:r>
          </a:p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Instructions</a:t>
            </a:r>
          </a:p>
        </p:txBody>
      </p:sp>
      <p:sp>
        <p:nvSpPr>
          <p:cNvPr id="91139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pic>
        <p:nvPicPr>
          <p:cNvPr id="9114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79625"/>
            <a:ext cx="70866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3"/>
          <p:cNvSpPr txBox="1">
            <a:spLocks/>
          </p:cNvSpPr>
          <p:nvPr/>
        </p:nvSpPr>
        <p:spPr bwMode="auto">
          <a:xfrm>
            <a:off x="0" y="76200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30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Universal Tools</a:t>
            </a:r>
          </a:p>
        </p:txBody>
      </p:sp>
      <p:sp>
        <p:nvSpPr>
          <p:cNvPr id="92163" name="Rectangle 1"/>
          <p:cNvSpPr>
            <a:spLocks noChangeArrowheads="1"/>
          </p:cNvSpPr>
          <p:nvPr/>
        </p:nvSpPr>
        <p:spPr bwMode="auto">
          <a:xfrm>
            <a:off x="609600" y="1828800"/>
            <a:ext cx="792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600200"/>
            <a:ext cx="8229600" cy="47244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465138" indent="-465138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600" dirty="0">
                <a:latin typeface="+mj-lt"/>
              </a:rPr>
              <a:t>All students have the ability to:</a:t>
            </a:r>
          </a:p>
          <a:p>
            <a:pPr marL="465138" indent="-465138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latin typeface="+mj-lt"/>
              </a:rPr>
              <a:t>Highlight text in passages and test questions</a:t>
            </a:r>
          </a:p>
          <a:p>
            <a:pPr marL="465138" indent="-465138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latin typeface="+mj-lt"/>
              </a:rPr>
              <a:t>Zoom in and out of test pages (affects all item content)</a:t>
            </a:r>
          </a:p>
          <a:p>
            <a:pPr marL="465138" indent="-465138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latin typeface="+mj-lt"/>
              </a:rPr>
              <a:t>Mark specific items for review</a:t>
            </a:r>
          </a:p>
          <a:p>
            <a:pPr marL="465138" indent="-465138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latin typeface="+mj-lt"/>
              </a:rPr>
              <a:t>Strikethrough (cross out answer options)</a:t>
            </a:r>
          </a:p>
          <a:p>
            <a:pPr marL="465138" indent="-465138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latin typeface="+mj-lt"/>
              </a:rPr>
              <a:t>Use the Notepad or Calculator (depending on the test)</a:t>
            </a:r>
          </a:p>
          <a:p>
            <a:pPr marL="465138" indent="-465138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latin typeface="+mj-lt"/>
              </a:rPr>
              <a:t>Use the [</a:t>
            </a:r>
            <a:r>
              <a:rPr lang="en-US" sz="2600" b="1" dirty="0">
                <a:latin typeface="+mj-lt"/>
              </a:rPr>
              <a:t>Expand</a:t>
            </a:r>
            <a:r>
              <a:rPr lang="en-US" sz="2600" dirty="0">
                <a:latin typeface="+mj-lt"/>
              </a:rPr>
              <a:t>] button to display a reading passage or a science simulation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354</Words>
  <Application>Microsoft Office PowerPoint</Application>
  <PresentationFormat>On-screen Show (4:3)</PresentationFormat>
  <Paragraphs>59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Student View of Testing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Lakeside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View of Testing </dc:title>
  <dc:creator>Stacey Unruh</dc:creator>
  <cp:lastModifiedBy>Stacey Unruh</cp:lastModifiedBy>
  <cp:revision>1</cp:revision>
  <dcterms:created xsi:type="dcterms:W3CDTF">2014-04-07T14:43:32Z</dcterms:created>
  <dcterms:modified xsi:type="dcterms:W3CDTF">2014-04-07T14:44:55Z</dcterms:modified>
</cp:coreProperties>
</file>